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7" r:id="rId2"/>
    <p:sldId id="451" r:id="rId3"/>
    <p:sldId id="452" r:id="rId4"/>
    <p:sldId id="430" r:id="rId5"/>
    <p:sldId id="453" r:id="rId6"/>
    <p:sldId id="454" r:id="rId7"/>
    <p:sldId id="448" r:id="rId8"/>
    <p:sldId id="455" r:id="rId9"/>
    <p:sldId id="416" r:id="rId10"/>
    <p:sldId id="432" r:id="rId11"/>
    <p:sldId id="434" r:id="rId12"/>
    <p:sldId id="456" r:id="rId13"/>
    <p:sldId id="457" r:id="rId14"/>
    <p:sldId id="458" r:id="rId15"/>
    <p:sldId id="459" r:id="rId16"/>
    <p:sldId id="460" r:id="rId17"/>
    <p:sldId id="461" r:id="rId18"/>
    <p:sldId id="441" r:id="rId19"/>
    <p:sldId id="446" r:id="rId20"/>
    <p:sldId id="442" r:id="rId21"/>
    <p:sldId id="443" r:id="rId22"/>
    <p:sldId id="444" r:id="rId23"/>
    <p:sldId id="445" r:id="rId24"/>
    <p:sldId id="274"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E2F3"/>
    <a:srgbClr val="98C0E5"/>
    <a:srgbClr val="77ACD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4461A9-A8F4-40A9-96E4-1ED4F7F80766}" type="datetimeFigureOut">
              <a:rPr lang="zh-CN" altLang="en-US" smtClean="0"/>
              <a:t>2023/11/22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1316F0-274B-4146-8202-57EDC7736418}" type="slidenum">
              <a:rPr lang="zh-CN" altLang="en-US" smtClean="0"/>
              <a:t>‹#›</a:t>
            </a:fld>
            <a:endParaRPr lang="zh-CN" altLang="en-US"/>
          </a:p>
        </p:txBody>
      </p:sp>
    </p:spTree>
    <p:extLst>
      <p:ext uri="{BB962C8B-B14F-4D97-AF65-F5344CB8AC3E}">
        <p14:creationId xmlns:p14="http://schemas.microsoft.com/office/powerpoint/2010/main" val="2375534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tabLst/>
              <a:defRPr/>
            </a:pPr>
            <a:fld id="{0D3F05FE-7F8D-43DF-9D4E-AC2D7DBB3EB6}" type="slidenum">
              <a:rPr kumimoji="0" lang="zh-CN" altLang="en-US" sz="1200" b="0" i="0" u="none" strike="noStrike" kern="1200" cap="none" spc="0" normalizeH="0" baseline="0" noProof="1"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tabLst/>
                <a:defRPr/>
              </a:pPr>
              <a:t>1</a:t>
            </a:fld>
            <a:endParaRPr kumimoji="0" lang="zh-CN" altLang="en-US" sz="1200" b="0" i="0" u="none" strike="noStrike" kern="1200" cap="none" spc="0" normalizeH="0" baseline="0" noProof="1">
              <a:ln>
                <a:noFill/>
              </a:ln>
              <a:solidFill>
                <a:prstClr val="black"/>
              </a:solidFill>
              <a:effectLst/>
              <a:uLnTx/>
              <a:uFillTx/>
              <a:latin typeface="Calibri"/>
              <a:ea typeface="宋体" panose="02010600030101010101" pitchFamily="2" charset="-122"/>
              <a:cs typeface="宋体" panose="02010600030101010101" pitchFamily="2" charset="-122"/>
            </a:endParaRPr>
          </a:p>
        </p:txBody>
      </p:sp>
    </p:spTree>
    <p:extLst>
      <p:ext uri="{BB962C8B-B14F-4D97-AF65-F5344CB8AC3E}">
        <p14:creationId xmlns:p14="http://schemas.microsoft.com/office/powerpoint/2010/main" val="3235060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DF237EAB-8E03-4312-A4DA-D350A420DFB8}" type="datetimeFigureOut">
              <a:rPr lang="zh-CN" altLang="en-US" smtClean="0"/>
              <a:pPr>
                <a:defRPr/>
              </a:pPr>
              <a:t>2023/11/22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A139420-CB04-4DF2-9E05-2A1EA622822A}" type="slidenum">
              <a:rPr lang="zh-CN" altLang="en-US"/>
              <a:pPr>
                <a:defRPr/>
              </a:pPr>
              <a:t>‹#›</a:t>
            </a:fld>
            <a:endParaRPr lang="zh-CN" altLang="en-US" dirty="0"/>
          </a:p>
        </p:txBody>
      </p:sp>
    </p:spTree>
    <p:extLst>
      <p:ext uri="{BB962C8B-B14F-4D97-AF65-F5344CB8AC3E}">
        <p14:creationId xmlns:p14="http://schemas.microsoft.com/office/powerpoint/2010/main" val="1676111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3" name="日期占位符 3"/>
          <p:cNvSpPr>
            <a:spLocks noGrp="1"/>
          </p:cNvSpPr>
          <p:nvPr>
            <p:ph type="dt" sz="half" idx="10"/>
          </p:nvPr>
        </p:nvSpPr>
        <p:spPr/>
        <p:txBody>
          <a:bodyPr/>
          <a:lstStyle>
            <a:lvl1pPr>
              <a:defRPr/>
            </a:lvl1pPr>
          </a:lstStyle>
          <a:p>
            <a:pPr>
              <a:defRPr/>
            </a:pPr>
            <a:fld id="{E7637D5E-2BA9-4AFB-9BC8-BEED7623F18D}" type="datetimeFigureOut">
              <a:rPr lang="zh-CN" altLang="en-US" smtClean="0"/>
              <a:pPr>
                <a:defRPr/>
              </a:pPr>
              <a:t>2023/11/22</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EC062F2C-72D2-4C7E-8309-125A09C59742}" type="slidenum">
              <a:rPr lang="zh-CN" altLang="en-US"/>
              <a:pPr>
                <a:defRPr/>
              </a:pPr>
              <a:t>‹#›</a:t>
            </a:fld>
            <a:endParaRPr lang="zh-CN" altLang="en-US"/>
          </a:p>
        </p:txBody>
      </p:sp>
    </p:spTree>
    <p:extLst>
      <p:ext uri="{BB962C8B-B14F-4D97-AF65-F5344CB8AC3E}">
        <p14:creationId xmlns:p14="http://schemas.microsoft.com/office/powerpoint/2010/main" val="984171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lvl1pPr>
              <a:defRPr/>
            </a:lvl1pPr>
          </a:lstStyle>
          <a:p>
            <a:pPr>
              <a:defRPr/>
            </a:pPr>
            <a:fld id="{353884EF-FB12-4DB3-ABC1-7150DEBC7EBE}" type="datetimeFigureOut">
              <a:rPr lang="zh-CN" altLang="en-US" smtClean="0"/>
              <a:pPr>
                <a:defRPr/>
              </a:pPr>
              <a:t>2023/11/22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87F1CA1-9A6F-4561-AA6C-10D048A11901}" type="slidenum">
              <a:rPr lang="zh-CN" altLang="en-US"/>
              <a:pPr>
                <a:defRPr/>
              </a:pPr>
              <a:t>‹#›</a:t>
            </a:fld>
            <a:endParaRPr lang="zh-CN" altLang="en-US"/>
          </a:p>
        </p:txBody>
      </p:sp>
    </p:spTree>
    <p:extLst>
      <p:ext uri="{BB962C8B-B14F-4D97-AF65-F5344CB8AC3E}">
        <p14:creationId xmlns:p14="http://schemas.microsoft.com/office/powerpoint/2010/main" val="1127747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noProof="1"/>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p>
        </p:txBody>
      </p:sp>
      <p:sp>
        <p:nvSpPr>
          <p:cNvPr id="4" name="日期占位符 3"/>
          <p:cNvSpPr>
            <a:spLocks noGrp="1"/>
          </p:cNvSpPr>
          <p:nvPr>
            <p:ph type="dt" sz="half" idx="10"/>
          </p:nvPr>
        </p:nvSpPr>
        <p:spPr/>
        <p:txBody>
          <a:bodyPr/>
          <a:lstStyle>
            <a:lvl1pPr>
              <a:defRPr/>
            </a:lvl1pPr>
          </a:lstStyle>
          <a:p>
            <a:pPr>
              <a:defRPr/>
            </a:pPr>
            <a:fld id="{810B4F97-57BE-4232-A36F-7F533259E2EB}" type="datetimeFigureOut">
              <a:rPr lang="zh-CN" altLang="en-US" smtClean="0"/>
              <a:pPr>
                <a:defRPr/>
              </a:pPr>
              <a:t>2023/11/22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996CA93-65AD-40F2-8663-800B01DC68BE}" type="slidenum">
              <a:rPr lang="zh-CN" altLang="en-US"/>
              <a:pPr>
                <a:defRPr/>
              </a:pPr>
              <a:t>‹#›</a:t>
            </a:fld>
            <a:endParaRPr lang="zh-CN" altLang="en-US"/>
          </a:p>
        </p:txBody>
      </p:sp>
    </p:spTree>
    <p:extLst>
      <p:ext uri="{BB962C8B-B14F-4D97-AF65-F5344CB8AC3E}">
        <p14:creationId xmlns:p14="http://schemas.microsoft.com/office/powerpoint/2010/main" val="1661719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3"/>
          <p:cNvSpPr>
            <a:spLocks noGrp="1"/>
          </p:cNvSpPr>
          <p:nvPr>
            <p:ph type="dt" sz="half" idx="10"/>
          </p:nvPr>
        </p:nvSpPr>
        <p:spPr/>
        <p:txBody>
          <a:bodyPr/>
          <a:lstStyle>
            <a:lvl1pPr>
              <a:defRPr/>
            </a:lvl1pPr>
          </a:lstStyle>
          <a:p>
            <a:pPr>
              <a:defRPr/>
            </a:pPr>
            <a:fld id="{35FB7953-F1F5-43E7-879F-A3A70ED51F70}" type="datetimeFigureOut">
              <a:rPr lang="zh-CN" altLang="en-US" smtClean="0"/>
              <a:pPr>
                <a:defRPr/>
              </a:pPr>
              <a:t>2023/11/22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9FDD514-7B5C-4391-B180-79BFB7E599E1}" type="slidenum">
              <a:rPr lang="zh-CN" altLang="en-US"/>
              <a:pPr>
                <a:defRPr/>
              </a:pPr>
              <a:t>‹#›</a:t>
            </a:fld>
            <a:endParaRPr lang="zh-CN" altLang="en-US"/>
          </a:p>
        </p:txBody>
      </p:sp>
    </p:spTree>
    <p:extLst>
      <p:ext uri="{BB962C8B-B14F-4D97-AF65-F5344CB8AC3E}">
        <p14:creationId xmlns:p14="http://schemas.microsoft.com/office/powerpoint/2010/main" val="1397445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p>
        </p:txBody>
      </p:sp>
      <p:sp>
        <p:nvSpPr>
          <p:cNvPr id="3" name="文本占位符 2"/>
          <p:cNvSpPr>
            <a:spLocks noGrp="1"/>
          </p:cNvSpPr>
          <p:nvPr>
            <p:ph type="body" idx="1"/>
          </p:nvPr>
        </p:nvSpPr>
        <p:spPr>
          <a:xfrm>
            <a:off x="1186774" y="1778438"/>
            <a:ext cx="4873574"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256938" y="1778438"/>
            <a:ext cx="4897576"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3"/>
          <p:cNvSpPr>
            <a:spLocks noGrp="1"/>
          </p:cNvSpPr>
          <p:nvPr>
            <p:ph type="dt" sz="half" idx="10"/>
          </p:nvPr>
        </p:nvSpPr>
        <p:spPr/>
        <p:txBody>
          <a:bodyPr/>
          <a:lstStyle>
            <a:lvl1pPr>
              <a:defRPr/>
            </a:lvl1pPr>
          </a:lstStyle>
          <a:p>
            <a:pPr>
              <a:defRPr/>
            </a:pPr>
            <a:fld id="{5E827EBE-DBBE-40DE-BD26-91BD231B6939}" type="datetimeFigureOut">
              <a:rPr lang="zh-CN" altLang="en-US" smtClean="0"/>
              <a:pPr>
                <a:defRPr/>
              </a:pPr>
              <a:t>2023/11/22</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1AB10EF7-A649-4342-9031-AA4188BEFEC7}" type="slidenum">
              <a:rPr lang="zh-CN" altLang="en-US"/>
              <a:pPr>
                <a:defRPr/>
              </a:pPr>
              <a:t>‹#›</a:t>
            </a:fld>
            <a:endParaRPr lang="zh-CN" altLang="en-US"/>
          </a:p>
        </p:txBody>
      </p:sp>
    </p:spTree>
    <p:extLst>
      <p:ext uri="{BB962C8B-B14F-4D97-AF65-F5344CB8AC3E}">
        <p14:creationId xmlns:p14="http://schemas.microsoft.com/office/powerpoint/2010/main" val="837535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日期占位符 3"/>
          <p:cNvSpPr>
            <a:spLocks noGrp="1"/>
          </p:cNvSpPr>
          <p:nvPr>
            <p:ph type="dt" sz="half" idx="10"/>
          </p:nvPr>
        </p:nvSpPr>
        <p:spPr/>
        <p:txBody>
          <a:bodyPr/>
          <a:lstStyle>
            <a:lvl1pPr>
              <a:defRPr/>
            </a:lvl1pPr>
          </a:lstStyle>
          <a:p>
            <a:pPr>
              <a:defRPr/>
            </a:pPr>
            <a:fld id="{E2ED6060-9E0B-411A-A9C6-0D4E54AB64EB}" type="datetimeFigureOut">
              <a:rPr lang="zh-CN" altLang="en-US" smtClean="0"/>
              <a:pPr>
                <a:defRPr/>
              </a:pPr>
              <a:t>2023/11/22</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CF7F7B36-BD47-42CF-BD73-52D2FDB3B761}" type="slidenum">
              <a:rPr lang="zh-CN" altLang="en-US"/>
              <a:pPr>
                <a:defRPr/>
              </a:pPr>
              <a:t>‹#›</a:t>
            </a:fld>
            <a:endParaRPr lang="zh-CN" altLang="en-US"/>
          </a:p>
        </p:txBody>
      </p:sp>
    </p:spTree>
    <p:extLst>
      <p:ext uri="{BB962C8B-B14F-4D97-AF65-F5344CB8AC3E}">
        <p14:creationId xmlns:p14="http://schemas.microsoft.com/office/powerpoint/2010/main" val="574591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D906FBE8-E8DC-4E26-948A-188F1FCDACA3}" type="datetimeFigureOut">
              <a:rPr lang="zh-CN" altLang="en-US" smtClean="0"/>
              <a:pPr>
                <a:defRPr/>
              </a:pPr>
              <a:t>2023/11/22</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FD855CC1-20FE-43E3-AD5E-3191180E2A2A}" type="slidenum">
              <a:rPr lang="zh-CN" altLang="en-US"/>
              <a:pPr>
                <a:defRPr/>
              </a:pPr>
              <a:t>‹#›</a:t>
            </a:fld>
            <a:endParaRPr lang="zh-CN" altLang="en-US"/>
          </a:p>
        </p:txBody>
      </p:sp>
    </p:spTree>
    <p:extLst>
      <p:ext uri="{BB962C8B-B14F-4D97-AF65-F5344CB8AC3E}">
        <p14:creationId xmlns:p14="http://schemas.microsoft.com/office/powerpoint/2010/main" val="11505607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noProof="1"/>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1"/>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5" name="日期占位符 3"/>
          <p:cNvSpPr>
            <a:spLocks noGrp="1"/>
          </p:cNvSpPr>
          <p:nvPr>
            <p:ph type="dt" sz="half" idx="10"/>
          </p:nvPr>
        </p:nvSpPr>
        <p:spPr/>
        <p:txBody>
          <a:bodyPr/>
          <a:lstStyle>
            <a:lvl1pPr>
              <a:defRPr/>
            </a:lvl1pPr>
          </a:lstStyle>
          <a:p>
            <a:pPr>
              <a:defRPr/>
            </a:pPr>
            <a:fld id="{6D2177C7-B4F2-48BE-8082-9A504A9660EE}" type="datetimeFigureOut">
              <a:rPr lang="zh-CN" altLang="en-US" smtClean="0"/>
              <a:pPr>
                <a:defRPr/>
              </a:pPr>
              <a:t>2023/11/22</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5E03D71D-1308-4449-97DF-FA10EC87F9B1}" type="slidenum">
              <a:rPr lang="zh-CN" altLang="en-US"/>
              <a:pPr>
                <a:defRPr/>
              </a:pPr>
              <a:t>‹#›</a:t>
            </a:fld>
            <a:endParaRPr lang="zh-CN" altLang="en-US"/>
          </a:p>
        </p:txBody>
      </p:sp>
    </p:spTree>
    <p:extLst>
      <p:ext uri="{BB962C8B-B14F-4D97-AF65-F5344CB8AC3E}">
        <p14:creationId xmlns:p14="http://schemas.microsoft.com/office/powerpoint/2010/main" val="1050774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lvl1pPr>
              <a:defRPr/>
            </a:lvl1pPr>
          </a:lstStyle>
          <a:p>
            <a:pPr>
              <a:defRPr/>
            </a:pPr>
            <a:fld id="{55CA0452-8D33-4895-8C42-22DAC1D91C1E}" type="datetimeFigureOut">
              <a:rPr lang="zh-CN" altLang="en-US" smtClean="0"/>
              <a:pPr>
                <a:defRPr/>
              </a:pPr>
              <a:t>2023/11/22</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2565865-5CEA-434F-918D-7B075D22003A}" type="slidenum">
              <a:rPr lang="zh-CN" altLang="en-US"/>
              <a:pPr>
                <a:defRPr/>
              </a:pPr>
              <a:t>‹#›</a:t>
            </a:fld>
            <a:endParaRPr lang="zh-CN" altLang="en-US"/>
          </a:p>
        </p:txBody>
      </p:sp>
    </p:spTree>
    <p:extLst>
      <p:ext uri="{BB962C8B-B14F-4D97-AF65-F5344CB8AC3E}">
        <p14:creationId xmlns:p14="http://schemas.microsoft.com/office/powerpoint/2010/main" val="3890201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gradFill flip="none" rotWithShape="1">
          <a:gsLst>
            <a:gs pos="0">
              <a:schemeClr val="accent1">
                <a:lumMod val="75000"/>
              </a:schemeClr>
            </a:gs>
            <a:gs pos="53000">
              <a:schemeClr val="accent1">
                <a:lumMod val="45000"/>
                <a:lumOff val="55000"/>
              </a:schemeClr>
            </a:gs>
            <a:gs pos="100000">
              <a:schemeClr val="accent1"/>
            </a:gs>
          </a:gsLst>
          <a:lin ang="5400000" scaled="1"/>
          <a:tileRect/>
        </a:gra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buFont typeface="Arial" panose="020B0604020202020204" pitchFamily="34" charset="0"/>
              <a:buNone/>
              <a:defRPr sz="1200" noProof="1">
                <a:solidFill>
                  <a:schemeClr val="tx1">
                    <a:tint val="75000"/>
                  </a:schemeClr>
                </a:solidFill>
                <a:latin typeface="+mn-lt"/>
                <a:ea typeface="+mn-ea"/>
                <a:cs typeface="+mn-cs"/>
              </a:defRPr>
            </a:lvl1pPr>
          </a:lstStyle>
          <a:p>
            <a:pPr>
              <a:defRPr/>
            </a:pPr>
            <a:fld id="{486DF935-806A-49A5-9D5B-F5775A108958}" type="datetimeFigureOut">
              <a:rPr lang="zh-CN" altLang="en-US" smtClean="0"/>
              <a:pPr>
                <a:defRPr/>
              </a:pPr>
              <a:t>2023/11/22</a:t>
            </a:fld>
            <a:endParaRPr lang="zh-CN" altLang="en-US">
              <a:cs typeface="宋体" panose="02010600030101010101" pitchFamily="2"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buFont typeface="Arial" panose="020B0604020202020204" pitchFamily="34" charset="0"/>
              <a:buNone/>
              <a:defRPr sz="1200" noProof="1">
                <a:solidFill>
                  <a:schemeClr val="tx1">
                    <a:tint val="75000"/>
                  </a:schemeClr>
                </a:solidFill>
                <a:cs typeface="宋体" panose="02010600030101010101" pitchFamily="2" charset="-122"/>
              </a:defRPr>
            </a:lvl1pPr>
          </a:lstStyle>
          <a:p>
            <a:pPr>
              <a:defRPr/>
            </a:pPr>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buFont typeface="Arial" panose="020B0604020202020204" pitchFamily="34" charset="0"/>
              <a:buNone/>
              <a:defRPr sz="1200" noProof="1">
                <a:solidFill>
                  <a:schemeClr val="tx1">
                    <a:tint val="75000"/>
                  </a:schemeClr>
                </a:solidFill>
                <a:latin typeface="+mn-lt"/>
                <a:ea typeface="+mn-ea"/>
                <a:cs typeface="+mn-cs"/>
              </a:defRPr>
            </a:lvl1pPr>
          </a:lstStyle>
          <a:p>
            <a:pPr>
              <a:defRPr/>
            </a:pPr>
            <a:fld id="{3C35BC56-65F8-4ED3-9ADC-882CEF39B8CC}" type="slidenum">
              <a:rPr lang="zh-CN" altLang="en-US"/>
              <a:pPr>
                <a:defRPr/>
              </a:pPr>
              <a:t>‹#›</a:t>
            </a:fld>
            <a:endParaRPr lang="zh-CN" altLang="en-US">
              <a:cs typeface="宋体" panose="02010600030101010101" pitchFamily="2" charset="-122"/>
            </a:endParaRPr>
          </a:p>
        </p:txBody>
      </p:sp>
    </p:spTree>
    <p:extLst>
      <p:ext uri="{BB962C8B-B14F-4D97-AF65-F5344CB8AC3E}">
        <p14:creationId xmlns:p14="http://schemas.microsoft.com/office/powerpoint/2010/main" val="10959891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宋体" panose="02010600030101010101" pitchFamily="2" charset="-122"/>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cs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宋体" panose="02010600030101010101" pitchFamily="2" charset="-122"/>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宋体" panose="02010600030101010101" pitchFamily="2" charset="-122"/>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宋体" panose="02010600030101010101" pitchFamily="2" charset="-122"/>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宋体" panose="02010600030101010101" pitchFamily="2" charset="-122"/>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宋体" panose="02010600030101010101" pitchFamily="2" charset="-122"/>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17/06/relationships/model3d" Target="../media/model3d1.glb"/><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17/06/relationships/model3d" Target="../media/model3d1.glb"/><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31.png"/><Relationship Id="rId5" Type="http://schemas.microsoft.com/office/2017/06/relationships/model3d" Target="../media/model3d1.glb"/><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17/06/relationships/model3d" Target="../media/model3d1.glb"/></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7/06/relationships/model3d" Target="../media/model3d1.glb"/><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7/06/relationships/model3d" Target="../media/model3d1.glb"/><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7/06/relationships/model3d" Target="../media/model3d1.glb"/><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42.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7/06/relationships/model3d" Target="../media/model3d1.glb"/><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17/06/relationships/model3d" Target="../media/model3d1.glb"/><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31.png"/><Relationship Id="rId4" Type="http://schemas.microsoft.com/office/2017/06/relationships/model3d" Target="../media/model3d1.glb"/></Relationships>
</file>

<file path=ppt/slides/_rels/slide2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4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7/06/relationships/model3d" Target="../media/model3d1.glb"/><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3.png"/><Relationship Id="rId4" Type="http://schemas.microsoft.com/office/2017/06/relationships/model3d" Target="../media/model3d1.glb"/></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7/06/relationships/model3d" Target="../media/model3d1.glb"/><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microsoft.com/office/2017/06/relationships/model3d" Target="../media/model3d1.glb"/><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17/06/relationships/model3d" Target="../media/model3d1.glb"/></Relationships>
</file>

<file path=ppt/slides/_rels/slide6.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7/06/relationships/model3d" Target="../media/model3d1.glb"/><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7/06/relationships/model3d" Target="../media/model3d1.glb"/><Relationship Id="rId1" Type="http://schemas.openxmlformats.org/officeDocument/2006/relationships/slideLayout" Target="../slideLayouts/slideLayout1.xml"/><Relationship Id="rId5" Type="http://schemas.openxmlformats.org/officeDocument/2006/relationships/image" Target="../media/image27.emf"/><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3000">
              <a:schemeClr val="bg1"/>
            </a:gs>
            <a:gs pos="82000">
              <a:schemeClr val="accent1"/>
            </a:gs>
          </a:gsLst>
          <a:lin ang="5400000" scaled="1"/>
          <a:tileRect/>
        </a:gradFill>
        <a:effectLst/>
      </p:bgPr>
    </p:bg>
    <p:spTree>
      <p:nvGrpSpPr>
        <p:cNvPr id="1" name=""/>
        <p:cNvGrpSpPr/>
        <p:nvPr/>
      </p:nvGrpSpPr>
      <p:grpSpPr>
        <a:xfrm>
          <a:off x="0" y="0"/>
          <a:ext cx="0" cy="0"/>
          <a:chOff x="0" y="0"/>
          <a:chExt cx="0" cy="0"/>
        </a:xfrm>
      </p:grpSpPr>
      <p:grpSp>
        <p:nvGrpSpPr>
          <p:cNvPr id="13317" name="组合 13"/>
          <p:cNvGrpSpPr>
            <a:grpSpLocks/>
          </p:cNvGrpSpPr>
          <p:nvPr/>
        </p:nvGrpSpPr>
        <p:grpSpPr bwMode="auto">
          <a:xfrm>
            <a:off x="-670560" y="1483560"/>
            <a:ext cx="13533120" cy="2266941"/>
            <a:chOff x="2197" y="3763"/>
            <a:chExt cx="14238" cy="4258"/>
          </a:xfrm>
        </p:grpSpPr>
        <p:sp>
          <p:nvSpPr>
            <p:cNvPr id="11" name="圆角矩形 10"/>
            <p:cNvSpPr/>
            <p:nvPr/>
          </p:nvSpPr>
          <p:spPr>
            <a:xfrm>
              <a:off x="2197" y="3763"/>
              <a:ext cx="14238" cy="4258"/>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1">
                <a:ln>
                  <a:noFill/>
                </a:ln>
                <a:solidFill>
                  <a:prstClr val="white"/>
                </a:solidFill>
                <a:effectLst/>
                <a:uLnTx/>
                <a:uFillTx/>
                <a:latin typeface="Calibri"/>
                <a:ea typeface="宋体" panose="02010600030101010101" pitchFamily="2" charset="-122"/>
                <a:cs typeface="+mn-cs"/>
              </a:endParaRPr>
            </a:p>
          </p:txBody>
        </p:sp>
        <p:cxnSp>
          <p:nvCxnSpPr>
            <p:cNvPr id="12" name="直接连接符 11"/>
            <p:cNvCxnSpPr/>
            <p:nvPr/>
          </p:nvCxnSpPr>
          <p:spPr>
            <a:xfrm>
              <a:off x="2962" y="4258"/>
              <a:ext cx="12708" cy="0"/>
            </a:xfrm>
            <a:prstGeom prst="line">
              <a:avLst/>
            </a:prstGeom>
            <a:ln w="3175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962" y="7591"/>
              <a:ext cx="12708" cy="0"/>
            </a:xfrm>
            <a:prstGeom prst="line">
              <a:avLst/>
            </a:prstGeom>
            <a:ln w="3175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6" name="矩形 5">
            <a:extLst>
              <a:ext uri="{FF2B5EF4-FFF2-40B4-BE49-F238E27FC236}">
                <a16:creationId xmlns:a16="http://schemas.microsoft.com/office/drawing/2014/main" id="{E4E6649F-E29E-429D-84F5-6ACF5403FB03}"/>
              </a:ext>
            </a:extLst>
          </p:cNvPr>
          <p:cNvSpPr/>
          <p:nvPr/>
        </p:nvSpPr>
        <p:spPr>
          <a:xfrm>
            <a:off x="-70103" y="1952276"/>
            <a:ext cx="12332206" cy="1307537"/>
          </a:xfrm>
          <a:prstGeom prst="rect">
            <a:avLst/>
          </a:prstGeom>
          <a:noFill/>
          <a:ln>
            <a:solidFill>
              <a:schemeClr val="bg1"/>
            </a:solidFill>
          </a:ln>
        </p:spPr>
        <p:txBody>
          <a:bodyPr wrap="square" lIns="91440" tIns="45720" rIns="91440" bIns="45720">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altLang="zh-CN" sz="2800" b="1" dirty="0">
                <a:solidFill>
                  <a:srgbClr val="3A5C76"/>
                </a:solidFill>
                <a:latin typeface="Times New Roman" panose="02020603050405020304" pitchFamily="18" charset="0"/>
                <a:ea typeface="楷体_GB2312" pitchFamily="49" charset="-122"/>
                <a:cs typeface="Times New Roman" panose="02020603050405020304" pitchFamily="18" charset="0"/>
              </a:rPr>
              <a:t>The extraordinarily large vortex structure of  Typhoon In-fa (2021), observed by spaceborne microwave radiometer and synthetic aperture radar</a:t>
            </a:r>
            <a:endParaRPr kumimoji="1" lang="zh-CN" altLang="en-US" sz="2800" b="1" dirty="0">
              <a:solidFill>
                <a:srgbClr val="3A5C76"/>
              </a:solidFill>
              <a:latin typeface="Times New Roman" panose="02020603050405020304" pitchFamily="18" charset="0"/>
              <a:ea typeface="楷体_GB2312" pitchFamily="49" charset="-122"/>
              <a:cs typeface="Times New Roman" panose="02020603050405020304" pitchFamily="18" charset="0"/>
            </a:endParaRPr>
          </a:p>
        </p:txBody>
      </p:sp>
      <p:pic>
        <p:nvPicPr>
          <p:cNvPr id="18" name="图片 17" descr="图片包含 游戏机, 房间, 盘子&#10;&#10;描述已自动生成">
            <a:extLst>
              <a:ext uri="{FF2B5EF4-FFF2-40B4-BE49-F238E27FC236}">
                <a16:creationId xmlns:a16="http://schemas.microsoft.com/office/drawing/2014/main" id="{F72D2F24-D06B-43FF-8F87-3DC42541148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26" y="81341"/>
            <a:ext cx="1477682" cy="150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descr="绿色的标志&#10;&#10;中度可信度描述已自动生成">
            <a:extLst>
              <a:ext uri="{FF2B5EF4-FFF2-40B4-BE49-F238E27FC236}">
                <a16:creationId xmlns:a16="http://schemas.microsoft.com/office/drawing/2014/main" id="{129344BE-386E-509E-BB31-958CA0A8ED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35607" y="76028"/>
            <a:ext cx="1510687" cy="1506825"/>
          </a:xfrm>
          <a:prstGeom prst="rect">
            <a:avLst/>
          </a:prstGeom>
        </p:spPr>
      </p:pic>
      <mc:AlternateContent xmlns:mc="http://schemas.openxmlformats.org/markup-compatibility/2006">
        <mc:Choice xmlns:am3d="http://schemas.microsoft.com/office/drawing/2017/model3d" Requires="am3d">
          <p:graphicFrame>
            <p:nvGraphicFramePr>
              <p:cNvPr id="27" name="3D 模型 26">
                <a:extLst>
                  <a:ext uri="{FF2B5EF4-FFF2-40B4-BE49-F238E27FC236}">
                    <a16:creationId xmlns:a16="http://schemas.microsoft.com/office/drawing/2014/main" id="{DC844B36-41D5-2D8B-E2B0-4D3FED5B83E3}"/>
                  </a:ext>
                </a:extLst>
              </p:cNvPr>
              <p:cNvGraphicFramePr>
                <a:graphicFrameLocks noChangeAspect="1"/>
              </p:cNvGraphicFramePr>
              <p:nvPr>
                <p:extLst>
                  <p:ext uri="{D42A27DB-BD31-4B8C-83A1-F6EECF244321}">
                    <p14:modId xmlns:p14="http://schemas.microsoft.com/office/powerpoint/2010/main" val="1861454482"/>
                  </p:ext>
                </p:extLst>
              </p:nvPr>
            </p:nvGraphicFramePr>
            <p:xfrm>
              <a:off x="9750978" y="230641"/>
              <a:ext cx="2095781" cy="1023989"/>
            </p:xfrm>
            <a:graphic>
              <a:graphicData uri="http://schemas.microsoft.com/office/drawing/2017/model3d">
                <am3d:model3d r:embed="rId6">
                  <am3d:spPr>
                    <a:xfrm>
                      <a:off x="0" y="0"/>
                      <a:ext cx="2095781" cy="1023989"/>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7"/>
                  </am3d:raster>
                  <am3d:objViewport viewportSz="325263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3D 模型 26">
                <a:extLst>
                  <a:ext uri="{FF2B5EF4-FFF2-40B4-BE49-F238E27FC236}">
                    <a16:creationId xmlns:a16="http://schemas.microsoft.com/office/drawing/2014/main" id="{DC844B36-41D5-2D8B-E2B0-4D3FED5B83E3}"/>
                  </a:ext>
                </a:extLst>
              </p:cNvPr>
              <p:cNvPicPr>
                <a:picLocks noGrp="1" noRot="1" noChangeAspect="1" noMove="1" noResize="1" noEditPoints="1" noAdjustHandles="1" noChangeArrowheads="1" noChangeShapeType="1" noCrop="1"/>
              </p:cNvPicPr>
              <p:nvPr/>
            </p:nvPicPr>
            <p:blipFill>
              <a:blip r:embed="rId7"/>
              <a:stretch>
                <a:fillRect/>
              </a:stretch>
            </p:blipFill>
            <p:spPr>
              <a:xfrm>
                <a:off x="9750978" y="230641"/>
                <a:ext cx="2095781" cy="1023989"/>
              </a:xfrm>
              <a:prstGeom prst="rect">
                <a:avLst/>
              </a:prstGeom>
            </p:spPr>
          </p:pic>
        </mc:Fallback>
      </mc:AlternateContent>
      <p:sp>
        <p:nvSpPr>
          <p:cNvPr id="2" name="文本框 1">
            <a:extLst>
              <a:ext uri="{FF2B5EF4-FFF2-40B4-BE49-F238E27FC236}">
                <a16:creationId xmlns:a16="http://schemas.microsoft.com/office/drawing/2014/main" id="{0EFDEA9D-B585-233F-6191-4F21D94B6773}"/>
              </a:ext>
            </a:extLst>
          </p:cNvPr>
          <p:cNvSpPr txBox="1"/>
          <p:nvPr/>
        </p:nvSpPr>
        <p:spPr>
          <a:xfrm>
            <a:off x="1729819" y="4440930"/>
            <a:ext cx="8927182" cy="1520929"/>
          </a:xfrm>
          <a:prstGeom prst="rect">
            <a:avLst/>
          </a:prstGeom>
          <a:noFill/>
        </p:spPr>
        <p:txBody>
          <a:bodyPr wrap="square">
            <a:spAutoFit/>
          </a:bodyPr>
          <a:lstStyle/>
          <a:p>
            <a:pPr>
              <a:lnSpc>
                <a:spcPts val="1300"/>
              </a:lnSpc>
              <a:spcAft>
                <a:spcPts val="1800"/>
              </a:spcAft>
            </a:pPr>
            <a:r>
              <a:rPr lang="en-US" altLang="zh-CN"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zh-CN" sz="2800" b="1"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Ziyao</a:t>
            </a:r>
            <a:r>
              <a:rPr lang="en-US" altLang="zh-CN"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Sun </a:t>
            </a:r>
            <a:r>
              <a:rPr lang="en-US" altLang="zh-CN" b="1" baseline="30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zh-CN" altLang="zh-CN"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altLang="zh-CN" sz="2000" baseline="30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altLang="zh-CN"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Shanghai Typhoon Institute, China Meteorological Administration, Shanghai, China</a:t>
            </a:r>
            <a:endParaRPr lang="zh-CN" altLang="zh-CN"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altLang="zh-CN" sz="2000" baseline="30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altLang="zh-CN" sz="2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Asia-Pacific Typhoon Collaborative Research Center, Shanghai, China</a:t>
            </a:r>
          </a:p>
          <a:p>
            <a:pPr algn="just">
              <a:spcBef>
                <a:spcPts val="600"/>
              </a:spcBef>
            </a:pPr>
            <a:endParaRPr lang="zh-CN" altLang="zh-CN" sz="1200" dirty="0">
              <a:effectLst/>
              <a:latin typeface="Times New Roman" panose="02020603050405020304" pitchFamily="18" charset="0"/>
              <a:ea typeface="Times New Roman" panose="02020603050405020304" pitchFamily="18" charset="0"/>
            </a:endParaRPr>
          </a:p>
        </p:txBody>
      </p:sp>
      <p:sp>
        <p:nvSpPr>
          <p:cNvPr id="4" name="矩形 3">
            <a:extLst>
              <a:ext uri="{FF2B5EF4-FFF2-40B4-BE49-F238E27FC236}">
                <a16:creationId xmlns:a16="http://schemas.microsoft.com/office/drawing/2014/main" id="{74ABBE11-4F23-B2CC-0395-F049DFBC1262}"/>
              </a:ext>
            </a:extLst>
          </p:cNvPr>
          <p:cNvSpPr/>
          <p:nvPr/>
        </p:nvSpPr>
        <p:spPr>
          <a:xfrm>
            <a:off x="0" y="6288019"/>
            <a:ext cx="12192000" cy="512744"/>
          </a:xfrm>
          <a:prstGeom prst="rect">
            <a:avLst/>
          </a:prstGeom>
          <a:solidFill>
            <a:schemeClr val="accent5"/>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394" tIns="45697" rIns="91394" bIns="45697"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endParaRPr lang="en-US" altLang="zh-CN" sz="2800" dirty="0">
              <a:ln w="0"/>
              <a:solidFill>
                <a:schemeClr val="accent1">
                  <a:lumMod val="20000"/>
                  <a:lumOff val="80000"/>
                </a:schemeClr>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endParaRPr>
          </a:p>
          <a:p>
            <a:r>
              <a:rPr lang="en-US" altLang="zh-CN" sz="2000" dirty="0">
                <a:ln w="0"/>
                <a:solidFill>
                  <a:schemeClr val="accent2">
                    <a:lumMod val="60000"/>
                    <a:lumOff val="40000"/>
                  </a:schemeClr>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rPr>
              <a:t>ESCAP/WMO Typhoon Committee 18th Integrated Workshop / 4th TRCG Forum</a:t>
            </a:r>
            <a:r>
              <a:rPr lang="zh-CN" altLang="en-US" sz="2400" dirty="0">
                <a:ln w="0"/>
                <a:solidFill>
                  <a:schemeClr val="accent2">
                    <a:lumMod val="60000"/>
                    <a:lumOff val="40000"/>
                  </a:schemeClr>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rPr>
              <a:t>，</a:t>
            </a:r>
            <a:r>
              <a:rPr lang="en-US" altLang="zh-CN" sz="2000" dirty="0">
                <a:ln w="0"/>
                <a:solidFill>
                  <a:schemeClr val="accent2">
                    <a:lumMod val="60000"/>
                    <a:lumOff val="40000"/>
                  </a:schemeClr>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rPr>
              <a:t>Bangkok, Thailand</a:t>
            </a:r>
            <a:r>
              <a:rPr lang="zh-CN" altLang="en-US" sz="2400" dirty="0">
                <a:ln w="0"/>
                <a:solidFill>
                  <a:schemeClr val="accent2">
                    <a:lumMod val="60000"/>
                    <a:lumOff val="40000"/>
                  </a:schemeClr>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rPr>
              <a:t>，</a:t>
            </a:r>
            <a:r>
              <a:rPr lang="da-DK" altLang="zh-CN" sz="1600" dirty="0">
                <a:ln w="0"/>
                <a:solidFill>
                  <a:schemeClr val="accent2">
                    <a:lumMod val="60000"/>
                    <a:lumOff val="40000"/>
                  </a:schemeClr>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rPr>
              <a:t>28 November - 1 December 2023</a:t>
            </a:r>
            <a:endParaRPr lang="zh-CN" altLang="en-US" sz="2400" dirty="0">
              <a:ln w="0"/>
              <a:solidFill>
                <a:schemeClr val="accent2">
                  <a:lumMod val="60000"/>
                  <a:lumOff val="40000"/>
                </a:schemeClr>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endParaRPr>
          </a:p>
          <a:p>
            <a:endParaRPr lang="en-US" altLang="zh-CN" sz="2700" dirty="0">
              <a:ln w="0"/>
              <a:solidFill>
                <a:schemeClr val="accent1">
                  <a:lumMod val="20000"/>
                  <a:lumOff val="80000"/>
                </a:schemeClr>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1000"/>
                                  </p:stCondLst>
                                  <p:childTnLst>
                                    <p:animRot by="21600000">
                                      <p:cBhvr>
                                        <p:cTn id="6" dur="20000" fill="hold"/>
                                        <p:tgtEl>
                                          <p:spTgt spid="27"/>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74B5"/>
            </a:gs>
            <a:gs pos="53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77B5F84E-528E-4599-A565-4BD377B64B48}"/>
              </a:ext>
            </a:extLst>
          </p:cNvPr>
          <p:cNvGrpSpPr/>
          <p:nvPr/>
        </p:nvGrpSpPr>
        <p:grpSpPr>
          <a:xfrm>
            <a:off x="0" y="-217191"/>
            <a:ext cx="12193588" cy="1436391"/>
            <a:chOff x="-1588" y="79375"/>
            <a:chExt cx="12193588" cy="1477963"/>
          </a:xfrm>
        </p:grpSpPr>
        <p:sp>
          <p:nvSpPr>
            <p:cNvPr id="36" name="任意形状 135">
              <a:extLst>
                <a:ext uri="{FF2B5EF4-FFF2-40B4-BE49-F238E27FC236}">
                  <a16:creationId xmlns:a16="http://schemas.microsoft.com/office/drawing/2014/main" id="{AD280E91-2831-425A-9FF0-1765A861F013}"/>
                </a:ext>
              </a:extLst>
            </p:cNvPr>
            <p:cNvSpPr/>
            <p:nvPr/>
          </p:nvSpPr>
          <p:spPr>
            <a:xfrm rot="16200000">
              <a:off x="743743" y="-429418"/>
              <a:ext cx="123825" cy="1614488"/>
            </a:xfrm>
            <a:custGeom>
              <a:avLst/>
              <a:gdLst>
                <a:gd name="connsiteX0" fmla="*/ 124792 w 124792"/>
                <a:gd name="connsiteY0" fmla="*/ 2 h 1615180"/>
                <a:gd name="connsiteX1" fmla="*/ 124792 w 124792"/>
                <a:gd name="connsiteY1" fmla="*/ 1615180 h 1615180"/>
                <a:gd name="connsiteX2" fmla="*/ 116959 w 124792"/>
                <a:gd name="connsiteY2" fmla="*/ 1589947 h 1615180"/>
                <a:gd name="connsiteX3" fmla="*/ 63113 w 124792"/>
                <a:gd name="connsiteY3" fmla="*/ 1490742 h 1615180"/>
                <a:gd name="connsiteX4" fmla="*/ 0 w 124792"/>
                <a:gd name="connsiteY4" fmla="*/ 1414249 h 1615180"/>
                <a:gd name="connsiteX5" fmla="*/ 0 w 124792"/>
                <a:gd name="connsiteY5" fmla="*/ 0 h 1615180"/>
                <a:gd name="connsiteX6" fmla="*/ 124792 w 124792"/>
                <a:gd name="connsiteY6" fmla="*/ 2 h 1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2" h="1615180">
                  <a:moveTo>
                    <a:pt x="124792" y="2"/>
                  </a:moveTo>
                  <a:lnTo>
                    <a:pt x="124792" y="1615180"/>
                  </a:lnTo>
                  <a:lnTo>
                    <a:pt x="116959" y="1589947"/>
                  </a:lnTo>
                  <a:cubicBezTo>
                    <a:pt x="102183" y="1555011"/>
                    <a:pt x="84103" y="1521813"/>
                    <a:pt x="63113" y="1490742"/>
                  </a:cubicBezTo>
                  <a:lnTo>
                    <a:pt x="0" y="1414249"/>
                  </a:lnTo>
                  <a:lnTo>
                    <a:pt x="0" y="0"/>
                  </a:lnTo>
                  <a:lnTo>
                    <a:pt x="124792" y="2"/>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任意形状 134">
              <a:extLst>
                <a:ext uri="{FF2B5EF4-FFF2-40B4-BE49-F238E27FC236}">
                  <a16:creationId xmlns:a16="http://schemas.microsoft.com/office/drawing/2014/main" id="{90DE13D9-7B54-4E0E-A54D-5CFE12445AEB}"/>
                </a:ext>
              </a:extLst>
            </p:cNvPr>
            <p:cNvSpPr/>
            <p:nvPr/>
          </p:nvSpPr>
          <p:spPr>
            <a:xfrm rot="16200000">
              <a:off x="595312" y="-38100"/>
              <a:ext cx="125413" cy="1319213"/>
            </a:xfrm>
            <a:custGeom>
              <a:avLst/>
              <a:gdLst>
                <a:gd name="connsiteX0" fmla="*/ 124792 w 124792"/>
                <a:gd name="connsiteY0" fmla="*/ 0 h 1319998"/>
                <a:gd name="connsiteX1" fmla="*/ 124792 w 124792"/>
                <a:gd name="connsiteY1" fmla="*/ 1319998 h 1319998"/>
                <a:gd name="connsiteX2" fmla="*/ 49528 w 124792"/>
                <a:gd name="connsiteY2" fmla="*/ 1279147 h 1319998"/>
                <a:gd name="connsiteX3" fmla="*/ 0 w 124792"/>
                <a:gd name="connsiteY3" fmla="*/ 1263772 h 1319998"/>
                <a:gd name="connsiteX4" fmla="*/ 0 w 124792"/>
                <a:gd name="connsiteY4" fmla="*/ 0 h 1319998"/>
                <a:gd name="connsiteX5" fmla="*/ 124792 w 124792"/>
                <a:gd name="connsiteY5" fmla="*/ 0 h 13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998">
                  <a:moveTo>
                    <a:pt x="124792" y="0"/>
                  </a:moveTo>
                  <a:lnTo>
                    <a:pt x="124792" y="1319998"/>
                  </a:lnTo>
                  <a:lnTo>
                    <a:pt x="49528" y="1279147"/>
                  </a:lnTo>
                  <a:lnTo>
                    <a:pt x="0" y="1263772"/>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任意形状 133">
              <a:extLst>
                <a:ext uri="{FF2B5EF4-FFF2-40B4-BE49-F238E27FC236}">
                  <a16:creationId xmlns:a16="http://schemas.microsoft.com/office/drawing/2014/main" id="{1A983AB0-6451-4C83-8E68-780527A9FAD3}"/>
                </a:ext>
              </a:extLst>
            </p:cNvPr>
            <p:cNvSpPr/>
            <p:nvPr/>
          </p:nvSpPr>
          <p:spPr>
            <a:xfrm rot="16200000">
              <a:off x="554832" y="242093"/>
              <a:ext cx="125412" cy="1238251"/>
            </a:xfrm>
            <a:custGeom>
              <a:avLst/>
              <a:gdLst>
                <a:gd name="connsiteX0" fmla="*/ 124792 w 124792"/>
                <a:gd name="connsiteY0" fmla="*/ 0 h 1239543"/>
                <a:gd name="connsiteX1" fmla="*/ 124792 w 124792"/>
                <a:gd name="connsiteY1" fmla="*/ 1239543 h 1239543"/>
                <a:gd name="connsiteX2" fmla="*/ 62397 w 124792"/>
                <a:gd name="connsiteY2" fmla="*/ 1233253 h 1239543"/>
                <a:gd name="connsiteX3" fmla="*/ 0 w 124792"/>
                <a:gd name="connsiteY3" fmla="*/ 1239543 h 1239543"/>
                <a:gd name="connsiteX4" fmla="*/ 0 w 124792"/>
                <a:gd name="connsiteY4" fmla="*/ 0 h 1239543"/>
                <a:gd name="connsiteX5" fmla="*/ 124792 w 124792"/>
                <a:gd name="connsiteY5" fmla="*/ 0 h 12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239543">
                  <a:moveTo>
                    <a:pt x="124792" y="0"/>
                  </a:moveTo>
                  <a:lnTo>
                    <a:pt x="124792" y="1239543"/>
                  </a:lnTo>
                  <a:lnTo>
                    <a:pt x="62397" y="1233253"/>
                  </a:lnTo>
                  <a:lnTo>
                    <a:pt x="0" y="123954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任意形状 132">
              <a:extLst>
                <a:ext uri="{FF2B5EF4-FFF2-40B4-BE49-F238E27FC236}">
                  <a16:creationId xmlns:a16="http://schemas.microsoft.com/office/drawing/2014/main" id="{BEA126F8-8210-42AD-AAE6-7C81C24BF8E1}"/>
                </a:ext>
              </a:extLst>
            </p:cNvPr>
            <p:cNvSpPr/>
            <p:nvPr/>
          </p:nvSpPr>
          <p:spPr>
            <a:xfrm rot="16200000">
              <a:off x="596106" y="440531"/>
              <a:ext cx="123825" cy="1319213"/>
            </a:xfrm>
            <a:custGeom>
              <a:avLst/>
              <a:gdLst>
                <a:gd name="connsiteX0" fmla="*/ 124792 w 124792"/>
                <a:gd name="connsiteY0" fmla="*/ 0 h 1319323"/>
                <a:gd name="connsiteX1" fmla="*/ 124792 w 124792"/>
                <a:gd name="connsiteY1" fmla="*/ 1263386 h 1319323"/>
                <a:gd name="connsiteX2" fmla="*/ 74020 w 124792"/>
                <a:gd name="connsiteY2" fmla="*/ 1279147 h 1319323"/>
                <a:gd name="connsiteX3" fmla="*/ 0 w 124792"/>
                <a:gd name="connsiteY3" fmla="*/ 1319323 h 1319323"/>
                <a:gd name="connsiteX4" fmla="*/ 0 w 124792"/>
                <a:gd name="connsiteY4" fmla="*/ 0 h 1319323"/>
                <a:gd name="connsiteX5" fmla="*/ 124792 w 124792"/>
                <a:gd name="connsiteY5" fmla="*/ 0 h 13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323">
                  <a:moveTo>
                    <a:pt x="124792" y="0"/>
                  </a:moveTo>
                  <a:lnTo>
                    <a:pt x="124792" y="1263386"/>
                  </a:lnTo>
                  <a:lnTo>
                    <a:pt x="74020" y="1279147"/>
                  </a:lnTo>
                  <a:lnTo>
                    <a:pt x="0" y="131932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任意形状 131">
              <a:extLst>
                <a:ext uri="{FF2B5EF4-FFF2-40B4-BE49-F238E27FC236}">
                  <a16:creationId xmlns:a16="http://schemas.microsoft.com/office/drawing/2014/main" id="{87999705-2284-40B3-B52E-8178118AAB7F}"/>
                </a:ext>
              </a:extLst>
            </p:cNvPr>
            <p:cNvSpPr/>
            <p:nvPr/>
          </p:nvSpPr>
          <p:spPr>
            <a:xfrm rot="16200000">
              <a:off x="734218" y="540544"/>
              <a:ext cx="125413" cy="1597026"/>
            </a:xfrm>
            <a:custGeom>
              <a:avLst/>
              <a:gdLst>
                <a:gd name="connsiteX0" fmla="*/ 124793 w 124793"/>
                <a:gd name="connsiteY0" fmla="*/ 0 h 1596957"/>
                <a:gd name="connsiteX1" fmla="*/ 124793 w 124793"/>
                <a:gd name="connsiteY1" fmla="*/ 1407391 h 1596957"/>
                <a:gd name="connsiteX2" fmla="*/ 56022 w 124793"/>
                <a:gd name="connsiteY2" fmla="*/ 1490742 h 1596957"/>
                <a:gd name="connsiteX3" fmla="*/ 2176 w 124793"/>
                <a:gd name="connsiteY3" fmla="*/ 1589947 h 1596957"/>
                <a:gd name="connsiteX4" fmla="*/ 0 w 124793"/>
                <a:gd name="connsiteY4" fmla="*/ 1596957 h 1596957"/>
                <a:gd name="connsiteX5" fmla="*/ 1 w 124793"/>
                <a:gd name="connsiteY5" fmla="*/ 0 h 1596957"/>
                <a:gd name="connsiteX6" fmla="*/ 124793 w 124793"/>
                <a:gd name="connsiteY6" fmla="*/ 0 h 15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3" h="1596957">
                  <a:moveTo>
                    <a:pt x="124793" y="0"/>
                  </a:moveTo>
                  <a:lnTo>
                    <a:pt x="124793" y="1407391"/>
                  </a:lnTo>
                  <a:lnTo>
                    <a:pt x="56022" y="1490742"/>
                  </a:lnTo>
                  <a:cubicBezTo>
                    <a:pt x="35032" y="1521813"/>
                    <a:pt x="16952" y="1555011"/>
                    <a:pt x="2176" y="1589947"/>
                  </a:cubicBezTo>
                  <a:lnTo>
                    <a:pt x="0" y="1596957"/>
                  </a:lnTo>
                  <a:lnTo>
                    <a:pt x="1" y="0"/>
                  </a:lnTo>
                  <a:lnTo>
                    <a:pt x="124793"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5" name="组合 44">
              <a:extLst>
                <a:ext uri="{FF2B5EF4-FFF2-40B4-BE49-F238E27FC236}">
                  <a16:creationId xmlns:a16="http://schemas.microsoft.com/office/drawing/2014/main" id="{2507E356-BFF6-44EB-8ECB-ED77F3014010}"/>
                </a:ext>
              </a:extLst>
            </p:cNvPr>
            <p:cNvGrpSpPr/>
            <p:nvPr/>
          </p:nvGrpSpPr>
          <p:grpSpPr>
            <a:xfrm>
              <a:off x="1382713" y="79375"/>
              <a:ext cx="10809287" cy="1477963"/>
              <a:chOff x="1382713" y="79375"/>
              <a:chExt cx="10809287" cy="1477963"/>
            </a:xfrm>
          </p:grpSpPr>
          <p:sp>
            <p:nvSpPr>
              <p:cNvPr id="46" name="任意形状 156">
                <a:extLst>
                  <a:ext uri="{FF2B5EF4-FFF2-40B4-BE49-F238E27FC236}">
                    <a16:creationId xmlns:a16="http://schemas.microsoft.com/office/drawing/2014/main" id="{EA9F76A8-165C-4D7F-A6F9-7C5C48ADA12B}"/>
                  </a:ext>
                </a:extLst>
              </p:cNvPr>
              <p:cNvSpPr/>
              <p:nvPr/>
            </p:nvSpPr>
            <p:spPr>
              <a:xfrm rot="10800000">
                <a:off x="8374063" y="79375"/>
                <a:ext cx="657225" cy="236538"/>
              </a:xfrm>
              <a:custGeom>
                <a:avLst/>
                <a:gdLst>
                  <a:gd name="connsiteX0" fmla="*/ 404366 w 656792"/>
                  <a:gd name="connsiteY0" fmla="*/ 235639 h 235639"/>
                  <a:gd name="connsiteX1" fmla="*/ 0 w 656792"/>
                  <a:gd name="connsiteY1" fmla="*/ 235639 h 235639"/>
                  <a:gd name="connsiteX2" fmla="*/ 252426 w 656792"/>
                  <a:gd name="connsiteY2" fmla="*/ 0 h 235639"/>
                  <a:gd name="connsiteX3" fmla="*/ 656792 w 656792"/>
                  <a:gd name="connsiteY3" fmla="*/ 0 h 235639"/>
                  <a:gd name="connsiteX4" fmla="*/ 404366 w 656792"/>
                  <a:gd name="connsiteY4" fmla="*/ 235639 h 2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92" h="235639">
                    <a:moveTo>
                      <a:pt x="404366" y="235639"/>
                    </a:moveTo>
                    <a:lnTo>
                      <a:pt x="0" y="235639"/>
                    </a:lnTo>
                    <a:lnTo>
                      <a:pt x="252426" y="0"/>
                    </a:lnTo>
                    <a:lnTo>
                      <a:pt x="656792" y="0"/>
                    </a:lnTo>
                    <a:lnTo>
                      <a:pt x="404366" y="235639"/>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7" name="组合 46">
                <a:extLst>
                  <a:ext uri="{FF2B5EF4-FFF2-40B4-BE49-F238E27FC236}">
                    <a16:creationId xmlns:a16="http://schemas.microsoft.com/office/drawing/2014/main" id="{3339FAB0-F477-43D0-86A1-CA41C2A85288}"/>
                  </a:ext>
                </a:extLst>
              </p:cNvPr>
              <p:cNvGrpSpPr/>
              <p:nvPr/>
            </p:nvGrpSpPr>
            <p:grpSpPr>
              <a:xfrm>
                <a:off x="1382713" y="315913"/>
                <a:ext cx="10809287" cy="1241425"/>
                <a:chOff x="1382713" y="315913"/>
                <a:chExt cx="10809287" cy="1241425"/>
              </a:xfrm>
            </p:grpSpPr>
            <p:sp>
              <p:nvSpPr>
                <p:cNvPr id="48" name="任意形状 152">
                  <a:extLst>
                    <a:ext uri="{FF2B5EF4-FFF2-40B4-BE49-F238E27FC236}">
                      <a16:creationId xmlns:a16="http://schemas.microsoft.com/office/drawing/2014/main" id="{B47C1A70-AA79-431B-9FBD-A211B2A53DF6}"/>
                    </a:ext>
                  </a:extLst>
                </p:cNvPr>
                <p:cNvSpPr/>
                <p:nvPr/>
              </p:nvSpPr>
              <p:spPr>
                <a:xfrm rot="10800000">
                  <a:off x="1382713" y="315913"/>
                  <a:ext cx="6991350" cy="1085850"/>
                </a:xfrm>
                <a:custGeom>
                  <a:avLst/>
                  <a:gdLst>
                    <a:gd name="connsiteX0" fmla="*/ 6448497 w 6991631"/>
                    <a:gd name="connsiteY0" fmla="*/ 1086268 h 1086268"/>
                    <a:gd name="connsiteX1" fmla="*/ 0 w 6991631"/>
                    <a:gd name="connsiteY1" fmla="*/ 1086268 h 1086268"/>
                    <a:gd name="connsiteX2" fmla="*/ 1163654 w 6991631"/>
                    <a:gd name="connsiteY2" fmla="*/ 0 h 1086268"/>
                    <a:gd name="connsiteX3" fmla="*/ 6448497 w 6991631"/>
                    <a:gd name="connsiteY3" fmla="*/ 0 h 1086268"/>
                    <a:gd name="connsiteX4" fmla="*/ 6991631 w 6991631"/>
                    <a:gd name="connsiteY4" fmla="*/ 543134 h 1086268"/>
                    <a:gd name="connsiteX5" fmla="*/ 6448497 w 6991631"/>
                    <a:gd name="connsiteY5" fmla="*/ 1086268 h 10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631" h="1086268">
                      <a:moveTo>
                        <a:pt x="6448497" y="1086268"/>
                      </a:moveTo>
                      <a:lnTo>
                        <a:pt x="0" y="1086268"/>
                      </a:lnTo>
                      <a:lnTo>
                        <a:pt x="1163654" y="0"/>
                      </a:lnTo>
                      <a:lnTo>
                        <a:pt x="6448497" y="0"/>
                      </a:lnTo>
                      <a:cubicBezTo>
                        <a:pt x="6748462" y="0"/>
                        <a:pt x="6991631" y="243169"/>
                        <a:pt x="6991631" y="543134"/>
                      </a:cubicBezTo>
                      <a:cubicBezTo>
                        <a:pt x="6991631" y="843099"/>
                        <a:pt x="6748462" y="1086268"/>
                        <a:pt x="6448497" y="1086268"/>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文本框 49">
                  <a:extLst>
                    <a:ext uri="{FF2B5EF4-FFF2-40B4-BE49-F238E27FC236}">
                      <a16:creationId xmlns:a16="http://schemas.microsoft.com/office/drawing/2014/main" id="{9E0E8C88-F2FC-4D2C-9F47-513F8A1969A2}"/>
                    </a:ext>
                  </a:extLst>
                </p:cNvPr>
                <p:cNvSpPr txBox="1"/>
                <p:nvPr/>
              </p:nvSpPr>
              <p:spPr>
                <a:xfrm>
                  <a:off x="1822450" y="582613"/>
                  <a:ext cx="390525"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宋体" panose="02010600030101010101" pitchFamily="2" charset="-122"/>
                    <a:cs typeface="宋体" panose="02010600030101010101" pitchFamily="2" charset="-122"/>
                  </a:endParaRPr>
                </a:p>
              </p:txBody>
            </p:sp>
            <p:sp>
              <p:nvSpPr>
                <p:cNvPr id="52" name="任意形状 157">
                  <a:extLst>
                    <a:ext uri="{FF2B5EF4-FFF2-40B4-BE49-F238E27FC236}">
                      <a16:creationId xmlns:a16="http://schemas.microsoft.com/office/drawing/2014/main" id="{A405A89E-CCE3-42DD-BB8E-64F9C44CA1D2}"/>
                    </a:ext>
                  </a:extLst>
                </p:cNvPr>
                <p:cNvSpPr/>
                <p:nvPr/>
              </p:nvSpPr>
              <p:spPr>
                <a:xfrm rot="10800000">
                  <a:off x="7615238" y="315913"/>
                  <a:ext cx="4576762" cy="1085850"/>
                </a:xfrm>
                <a:custGeom>
                  <a:avLst/>
                  <a:gdLst>
                    <a:gd name="connsiteX0" fmla="*/ 3412957 w 4576611"/>
                    <a:gd name="connsiteY0" fmla="*/ 1086268 h 1086268"/>
                    <a:gd name="connsiteX1" fmla="*/ 0 w 4576611"/>
                    <a:gd name="connsiteY1" fmla="*/ 1086268 h 1086268"/>
                    <a:gd name="connsiteX2" fmla="*/ 0 w 4576611"/>
                    <a:gd name="connsiteY2" fmla="*/ 0 h 1086268"/>
                    <a:gd name="connsiteX3" fmla="*/ 4576611 w 4576611"/>
                    <a:gd name="connsiteY3" fmla="*/ 0 h 1086268"/>
                    <a:gd name="connsiteX4" fmla="*/ 3412957 w 4576611"/>
                    <a:gd name="connsiteY4" fmla="*/ 1086268 h 108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611" h="1086268">
                      <a:moveTo>
                        <a:pt x="3412957" y="1086268"/>
                      </a:moveTo>
                      <a:lnTo>
                        <a:pt x="0" y="1086268"/>
                      </a:lnTo>
                      <a:lnTo>
                        <a:pt x="0" y="0"/>
                      </a:lnTo>
                      <a:lnTo>
                        <a:pt x="4576611" y="0"/>
                      </a:lnTo>
                      <a:lnTo>
                        <a:pt x="3412957" y="1086268"/>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任意形状 158">
                  <a:extLst>
                    <a:ext uri="{FF2B5EF4-FFF2-40B4-BE49-F238E27FC236}">
                      <a16:creationId xmlns:a16="http://schemas.microsoft.com/office/drawing/2014/main" id="{F48BF60E-D11C-42B0-ADA5-C179ABB43F58}"/>
                    </a:ext>
                  </a:extLst>
                </p:cNvPr>
                <p:cNvSpPr/>
                <p:nvPr/>
              </p:nvSpPr>
              <p:spPr>
                <a:xfrm rot="10800000">
                  <a:off x="7043738" y="1401763"/>
                  <a:ext cx="571500" cy="155575"/>
                </a:xfrm>
                <a:custGeom>
                  <a:avLst/>
                  <a:gdLst>
                    <a:gd name="connsiteX0" fmla="*/ 404366 w 570981"/>
                    <a:gd name="connsiteY0" fmla="*/ 155535 h 155535"/>
                    <a:gd name="connsiteX1" fmla="*/ 0 w 570981"/>
                    <a:gd name="connsiteY1" fmla="*/ 155535 h 155535"/>
                    <a:gd name="connsiteX2" fmla="*/ 166615 w 570981"/>
                    <a:gd name="connsiteY2" fmla="*/ 0 h 155535"/>
                    <a:gd name="connsiteX3" fmla="*/ 570981 w 570981"/>
                    <a:gd name="connsiteY3" fmla="*/ 0 h 155535"/>
                    <a:gd name="connsiteX4" fmla="*/ 404366 w 570981"/>
                    <a:gd name="connsiteY4" fmla="*/ 155535 h 15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1" h="155535">
                      <a:moveTo>
                        <a:pt x="404366" y="155535"/>
                      </a:moveTo>
                      <a:lnTo>
                        <a:pt x="0" y="155535"/>
                      </a:lnTo>
                      <a:lnTo>
                        <a:pt x="166615" y="0"/>
                      </a:lnTo>
                      <a:lnTo>
                        <a:pt x="570981" y="0"/>
                      </a:lnTo>
                      <a:lnTo>
                        <a:pt x="404366" y="155535"/>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sp>
        <p:nvSpPr>
          <p:cNvPr id="3" name="矩形 2">
            <a:extLst>
              <a:ext uri="{FF2B5EF4-FFF2-40B4-BE49-F238E27FC236}">
                <a16:creationId xmlns:a16="http://schemas.microsoft.com/office/drawing/2014/main" id="{FA8E39FA-DC89-EC67-A651-04C701AF5FC1}"/>
              </a:ext>
            </a:extLst>
          </p:cNvPr>
          <p:cNvSpPr/>
          <p:nvPr/>
        </p:nvSpPr>
        <p:spPr>
          <a:xfrm>
            <a:off x="1803118" y="190084"/>
            <a:ext cx="5518434"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Life history of Typhoon IN-FA</a:t>
            </a:r>
          </a:p>
        </p:txBody>
      </p:sp>
      <p:sp>
        <p:nvSpPr>
          <p:cNvPr id="4" name="文本框 3">
            <a:extLst>
              <a:ext uri="{FF2B5EF4-FFF2-40B4-BE49-F238E27FC236}">
                <a16:creationId xmlns:a16="http://schemas.microsoft.com/office/drawing/2014/main" id="{7574398B-06F9-5FB4-0ABF-7B48EA18118B}"/>
              </a:ext>
            </a:extLst>
          </p:cNvPr>
          <p:cNvSpPr txBox="1"/>
          <p:nvPr/>
        </p:nvSpPr>
        <p:spPr>
          <a:xfrm>
            <a:off x="-25589" y="1143600"/>
            <a:ext cx="12191999" cy="1902059"/>
          </a:xfrm>
          <a:prstGeom prst="rect">
            <a:avLst/>
          </a:prstGeom>
          <a:noFill/>
        </p:spPr>
        <p:txBody>
          <a:bodyPr wrap="square">
            <a:spAutoFit/>
          </a:bodyPr>
          <a:lstStyle/>
          <a:p>
            <a:pPr marL="0" marR="0" lvl="0" indent="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1" lang="en-US" altLang="zh-CN" sz="20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mn-cs"/>
              </a:rPr>
              <a:t>In-fa</a:t>
            </a:r>
            <a:r>
              <a:rPr kumimoji="1"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1" lang="en-US" alt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developed</a:t>
            </a:r>
            <a:r>
              <a:rPr kumimoji="1"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 </a:t>
            </a:r>
            <a:r>
              <a:rPr kumimoji="1" lang="en-US" altLang="zh-CN" sz="20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mn-cs"/>
              </a:rPr>
              <a:t>over the open ocean </a:t>
            </a:r>
            <a:r>
              <a:rPr kumimoji="1" lang="en-US" alt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on July 18</a:t>
            </a:r>
            <a:r>
              <a:rPr kumimoji="1" lang="en-US" altLang="zh-CN" sz="20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rPr>
              <a:t>.</a:t>
            </a:r>
          </a:p>
          <a:p>
            <a:pPr marL="0" marR="0" lvl="0" indent="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1" lang="en-US" altLang="zh-CN" sz="20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mn-cs"/>
              </a:rPr>
              <a:t>It </a:t>
            </a:r>
            <a:r>
              <a:rPr kumimoji="1" lang="en-US" alt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made landfall </a:t>
            </a:r>
            <a:r>
              <a:rPr kumimoji="1" lang="en-US" altLang="zh-CN" sz="20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mn-cs"/>
              </a:rPr>
              <a:t>on Zhoushan island of Zhejiang province at 04:30 UTC </a:t>
            </a:r>
            <a:r>
              <a:rPr kumimoji="1" lang="en-US" alt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on July 25 </a:t>
            </a:r>
            <a:r>
              <a:rPr kumimoji="1" lang="en-US" altLang="zh-CN" sz="20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mn-cs"/>
              </a:rPr>
              <a:t>with a MWS of 38 m/s in   CMA dataset.</a:t>
            </a:r>
          </a:p>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1"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0457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5" name="组合 4">
            <a:extLst>
              <a:ext uri="{FF2B5EF4-FFF2-40B4-BE49-F238E27FC236}">
                <a16:creationId xmlns:a16="http://schemas.microsoft.com/office/drawing/2014/main" id="{14748B35-20FA-6D4D-876F-E430A19A9076}"/>
              </a:ext>
            </a:extLst>
          </p:cNvPr>
          <p:cNvGrpSpPr/>
          <p:nvPr/>
        </p:nvGrpSpPr>
        <p:grpSpPr>
          <a:xfrm>
            <a:off x="659605" y="2218465"/>
            <a:ext cx="5391171" cy="4281332"/>
            <a:chOff x="976313" y="868363"/>
            <a:chExt cx="7191375" cy="5818187"/>
          </a:xfrm>
        </p:grpSpPr>
        <p:pic>
          <p:nvPicPr>
            <p:cNvPr id="6" name="图片 5">
              <a:extLst>
                <a:ext uri="{FF2B5EF4-FFF2-40B4-BE49-F238E27FC236}">
                  <a16:creationId xmlns:a16="http://schemas.microsoft.com/office/drawing/2014/main" id="{F2356184-09BA-F162-6113-1A606246818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6313" y="868363"/>
              <a:ext cx="7191375" cy="58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4">
              <a:extLst>
                <a:ext uri="{FF2B5EF4-FFF2-40B4-BE49-F238E27FC236}">
                  <a16:creationId xmlns:a16="http://schemas.microsoft.com/office/drawing/2014/main" id="{B92B03C9-2636-40B5-EAA6-402563DE6C64}"/>
                </a:ext>
              </a:extLst>
            </p:cNvPr>
            <p:cNvSpPr txBox="1">
              <a:spLocks noChangeArrowheads="1"/>
            </p:cNvSpPr>
            <p:nvPr/>
          </p:nvSpPr>
          <p:spPr bwMode="auto">
            <a:xfrm>
              <a:off x="5364164" y="6107113"/>
              <a:ext cx="1457325" cy="444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1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18 July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1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Generatio</a:t>
              </a:r>
              <a:r>
                <a:rPr kumimoji="0" lang="en-US" altLang="zh-CN" sz="105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n</a:t>
              </a:r>
              <a:endParaRPr kumimoji="0" lang="zh-CN" altLang="en-US" sz="105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8" name="TextBox 14">
              <a:extLst>
                <a:ext uri="{FF2B5EF4-FFF2-40B4-BE49-F238E27FC236}">
                  <a16:creationId xmlns:a16="http://schemas.microsoft.com/office/drawing/2014/main" id="{A7D76B33-65EA-8287-549F-4876491093F2}"/>
                </a:ext>
              </a:extLst>
            </p:cNvPr>
            <p:cNvSpPr txBox="1">
              <a:spLocks noChangeArrowheads="1"/>
            </p:cNvSpPr>
            <p:nvPr/>
          </p:nvSpPr>
          <p:spPr bwMode="auto">
            <a:xfrm>
              <a:off x="3695700" y="4292600"/>
              <a:ext cx="1662113" cy="420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1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25 July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10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rPr>
                <a:t>First landfall</a:t>
              </a:r>
              <a:endParaRPr kumimoji="0" lang="en-US" altLang="zh-CN" sz="1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9" name="图片 8">
              <a:extLst>
                <a:ext uri="{FF2B5EF4-FFF2-40B4-BE49-F238E27FC236}">
                  <a16:creationId xmlns:a16="http://schemas.microsoft.com/office/drawing/2014/main" id="{8055E317-E322-6870-4720-9E954486104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92725" y="4292600"/>
              <a:ext cx="129540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文本框 9">
            <a:extLst>
              <a:ext uri="{FF2B5EF4-FFF2-40B4-BE49-F238E27FC236}">
                <a16:creationId xmlns:a16="http://schemas.microsoft.com/office/drawing/2014/main" id="{D263B48C-27E4-CB30-5CBB-92DD2DDC1EF9}"/>
              </a:ext>
            </a:extLst>
          </p:cNvPr>
          <p:cNvSpPr txBox="1"/>
          <p:nvPr/>
        </p:nvSpPr>
        <p:spPr>
          <a:xfrm>
            <a:off x="1850080" y="6546878"/>
            <a:ext cx="349083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1" lang="en-US" altLang="zh-CN" sz="16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mn-cs"/>
              </a:rPr>
              <a:t>The track of In-fa from CMA</a:t>
            </a:r>
          </a:p>
        </p:txBody>
      </p:sp>
      <p:pic>
        <p:nvPicPr>
          <p:cNvPr id="11" name="图片 8">
            <a:extLst>
              <a:ext uri="{FF2B5EF4-FFF2-40B4-BE49-F238E27FC236}">
                <a16:creationId xmlns:a16="http://schemas.microsoft.com/office/drawing/2014/main" id="{C2A54BB3-99FB-FA2B-FFBA-DD8654AA874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543124" y="2627993"/>
            <a:ext cx="5391171" cy="3234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a:extLst>
              <a:ext uri="{FF2B5EF4-FFF2-40B4-BE49-F238E27FC236}">
                <a16:creationId xmlns:a16="http://schemas.microsoft.com/office/drawing/2014/main" id="{3D151692-98F8-B07C-F1DA-E6B62AE3A374}"/>
              </a:ext>
            </a:extLst>
          </p:cNvPr>
          <p:cNvSpPr txBox="1"/>
          <p:nvPr/>
        </p:nvSpPr>
        <p:spPr>
          <a:xfrm>
            <a:off x="7782494" y="5990667"/>
            <a:ext cx="3490834"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1" lang="en-US" altLang="zh-CN" sz="16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mn-cs"/>
              </a:rPr>
              <a:t>The intensity of In-fa from CMA</a:t>
            </a:r>
          </a:p>
        </p:txBody>
      </p:sp>
      <p:sp>
        <p:nvSpPr>
          <p:cNvPr id="13" name="文本框 12">
            <a:extLst>
              <a:ext uri="{FF2B5EF4-FFF2-40B4-BE49-F238E27FC236}">
                <a16:creationId xmlns:a16="http://schemas.microsoft.com/office/drawing/2014/main" id="{1D27B08E-ECB4-2071-DE8C-076CB14BD995}"/>
              </a:ext>
            </a:extLst>
          </p:cNvPr>
          <p:cNvSpPr txBox="1"/>
          <p:nvPr/>
        </p:nvSpPr>
        <p:spPr>
          <a:xfrm>
            <a:off x="634092" y="2191740"/>
            <a:ext cx="5507134"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zh-CN" sz="2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Screenshot from Western North Pacific Tropical Cyclone Retrieval System</a:t>
            </a:r>
            <a:r>
              <a:rPr lang="zh-CN" altLang="en-US" sz="2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rPr>
              <a:t>STI</a:t>
            </a:r>
            <a:endParaRPr lang="zh-CN" altLang="en-US" sz="2400" b="1" dirty="0">
              <a:solidFill>
                <a:srgbClr val="C00000"/>
              </a:solidFill>
              <a:latin typeface="Times New Roman" panose="02020603050405020304" pitchFamily="18" charset="0"/>
              <a:ea typeface="黑体" panose="02010609060101010101" pitchFamily="49" charset="-122"/>
              <a:cs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2" name="3D 模型 1">
                <a:extLst>
                  <a:ext uri="{FF2B5EF4-FFF2-40B4-BE49-F238E27FC236}">
                    <a16:creationId xmlns:a16="http://schemas.microsoft.com/office/drawing/2014/main" id="{8C406221-1373-A2CD-D78B-CC7CA97EEEF9}"/>
                  </a:ext>
                </a:extLst>
              </p:cNvPr>
              <p:cNvGraphicFramePr>
                <a:graphicFrameLocks noChangeAspect="1"/>
              </p:cNvGraphicFramePr>
              <p:nvPr/>
            </p:nvGraphicFramePr>
            <p:xfrm>
              <a:off x="10315228" y="120354"/>
              <a:ext cx="1686981" cy="824250"/>
            </p:xfrm>
            <a:graphic>
              <a:graphicData uri="http://schemas.microsoft.com/office/drawing/2017/model3d">
                <am3d:model3d r:embed="rId5">
                  <am3d:spPr>
                    <a:xfrm>
                      <a:off x="0" y="0"/>
                      <a:ext cx="1686981" cy="824250"/>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6"/>
                  </am3d:raster>
                  <am3d:objViewport viewportSz="26181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模型 1">
                <a:extLst>
                  <a:ext uri="{FF2B5EF4-FFF2-40B4-BE49-F238E27FC236}">
                    <a16:creationId xmlns:a16="http://schemas.microsoft.com/office/drawing/2014/main" id="{8C406221-1373-A2CD-D78B-CC7CA97EEEF9}"/>
                  </a:ext>
                </a:extLst>
              </p:cNvPr>
              <p:cNvPicPr>
                <a:picLocks noGrp="1" noRot="1" noChangeAspect="1" noMove="1" noResize="1" noEditPoints="1" noAdjustHandles="1" noChangeArrowheads="1" noChangeShapeType="1" noCrop="1"/>
              </p:cNvPicPr>
              <p:nvPr/>
            </p:nvPicPr>
            <p:blipFill>
              <a:blip r:embed="rId6"/>
              <a:stretch>
                <a:fillRect/>
              </a:stretch>
            </p:blipFill>
            <p:spPr>
              <a:xfrm>
                <a:off x="10315228" y="120354"/>
                <a:ext cx="1686981" cy="824250"/>
              </a:xfrm>
              <a:prstGeom prst="rect">
                <a:avLst/>
              </a:prstGeom>
            </p:spPr>
          </p:pic>
        </mc:Fallback>
      </mc:AlternateContent>
      <p:sp>
        <p:nvSpPr>
          <p:cNvPr id="14" name="矩形 13">
            <a:extLst>
              <a:ext uri="{FF2B5EF4-FFF2-40B4-BE49-F238E27FC236}">
                <a16:creationId xmlns:a16="http://schemas.microsoft.com/office/drawing/2014/main" id="{18E6C94A-9B75-9FCA-1EE3-97C3D10C4F79}"/>
              </a:ext>
            </a:extLst>
          </p:cNvPr>
          <p:cNvSpPr/>
          <p:nvPr/>
        </p:nvSpPr>
        <p:spPr>
          <a:xfrm>
            <a:off x="1" y="1118912"/>
            <a:ext cx="12166410" cy="103582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43968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1000"/>
                                  </p:stCondLst>
                                  <p:childTnLst>
                                    <p:animRot by="21600000">
                                      <p:cBhvr>
                                        <p:cTn id="6" dur="20000" fill="hold"/>
                                        <p:tgtEl>
                                          <p:spTgt spid="2"/>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74B5"/>
            </a:gs>
            <a:gs pos="53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77B5F84E-528E-4599-A565-4BD377B64B48}"/>
              </a:ext>
            </a:extLst>
          </p:cNvPr>
          <p:cNvGrpSpPr/>
          <p:nvPr/>
        </p:nvGrpSpPr>
        <p:grpSpPr>
          <a:xfrm>
            <a:off x="0" y="-217191"/>
            <a:ext cx="12193588" cy="1436391"/>
            <a:chOff x="-1588" y="79375"/>
            <a:chExt cx="12193588" cy="1477963"/>
          </a:xfrm>
        </p:grpSpPr>
        <p:sp>
          <p:nvSpPr>
            <p:cNvPr id="36" name="任意形状 135">
              <a:extLst>
                <a:ext uri="{FF2B5EF4-FFF2-40B4-BE49-F238E27FC236}">
                  <a16:creationId xmlns:a16="http://schemas.microsoft.com/office/drawing/2014/main" id="{AD280E91-2831-425A-9FF0-1765A861F013}"/>
                </a:ext>
              </a:extLst>
            </p:cNvPr>
            <p:cNvSpPr/>
            <p:nvPr/>
          </p:nvSpPr>
          <p:spPr>
            <a:xfrm rot="16200000">
              <a:off x="743743" y="-429418"/>
              <a:ext cx="123825" cy="1614488"/>
            </a:xfrm>
            <a:custGeom>
              <a:avLst/>
              <a:gdLst>
                <a:gd name="connsiteX0" fmla="*/ 124792 w 124792"/>
                <a:gd name="connsiteY0" fmla="*/ 2 h 1615180"/>
                <a:gd name="connsiteX1" fmla="*/ 124792 w 124792"/>
                <a:gd name="connsiteY1" fmla="*/ 1615180 h 1615180"/>
                <a:gd name="connsiteX2" fmla="*/ 116959 w 124792"/>
                <a:gd name="connsiteY2" fmla="*/ 1589947 h 1615180"/>
                <a:gd name="connsiteX3" fmla="*/ 63113 w 124792"/>
                <a:gd name="connsiteY3" fmla="*/ 1490742 h 1615180"/>
                <a:gd name="connsiteX4" fmla="*/ 0 w 124792"/>
                <a:gd name="connsiteY4" fmla="*/ 1414249 h 1615180"/>
                <a:gd name="connsiteX5" fmla="*/ 0 w 124792"/>
                <a:gd name="connsiteY5" fmla="*/ 0 h 1615180"/>
                <a:gd name="connsiteX6" fmla="*/ 124792 w 124792"/>
                <a:gd name="connsiteY6" fmla="*/ 2 h 1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2" h="1615180">
                  <a:moveTo>
                    <a:pt x="124792" y="2"/>
                  </a:moveTo>
                  <a:lnTo>
                    <a:pt x="124792" y="1615180"/>
                  </a:lnTo>
                  <a:lnTo>
                    <a:pt x="116959" y="1589947"/>
                  </a:lnTo>
                  <a:cubicBezTo>
                    <a:pt x="102183" y="1555011"/>
                    <a:pt x="84103" y="1521813"/>
                    <a:pt x="63113" y="1490742"/>
                  </a:cubicBezTo>
                  <a:lnTo>
                    <a:pt x="0" y="1414249"/>
                  </a:lnTo>
                  <a:lnTo>
                    <a:pt x="0" y="0"/>
                  </a:lnTo>
                  <a:lnTo>
                    <a:pt x="124792" y="2"/>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任意形状 134">
              <a:extLst>
                <a:ext uri="{FF2B5EF4-FFF2-40B4-BE49-F238E27FC236}">
                  <a16:creationId xmlns:a16="http://schemas.microsoft.com/office/drawing/2014/main" id="{90DE13D9-7B54-4E0E-A54D-5CFE12445AEB}"/>
                </a:ext>
              </a:extLst>
            </p:cNvPr>
            <p:cNvSpPr/>
            <p:nvPr/>
          </p:nvSpPr>
          <p:spPr>
            <a:xfrm rot="16200000">
              <a:off x="595312" y="-38100"/>
              <a:ext cx="125413" cy="1319213"/>
            </a:xfrm>
            <a:custGeom>
              <a:avLst/>
              <a:gdLst>
                <a:gd name="connsiteX0" fmla="*/ 124792 w 124792"/>
                <a:gd name="connsiteY0" fmla="*/ 0 h 1319998"/>
                <a:gd name="connsiteX1" fmla="*/ 124792 w 124792"/>
                <a:gd name="connsiteY1" fmla="*/ 1319998 h 1319998"/>
                <a:gd name="connsiteX2" fmla="*/ 49528 w 124792"/>
                <a:gd name="connsiteY2" fmla="*/ 1279147 h 1319998"/>
                <a:gd name="connsiteX3" fmla="*/ 0 w 124792"/>
                <a:gd name="connsiteY3" fmla="*/ 1263772 h 1319998"/>
                <a:gd name="connsiteX4" fmla="*/ 0 w 124792"/>
                <a:gd name="connsiteY4" fmla="*/ 0 h 1319998"/>
                <a:gd name="connsiteX5" fmla="*/ 124792 w 124792"/>
                <a:gd name="connsiteY5" fmla="*/ 0 h 13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998">
                  <a:moveTo>
                    <a:pt x="124792" y="0"/>
                  </a:moveTo>
                  <a:lnTo>
                    <a:pt x="124792" y="1319998"/>
                  </a:lnTo>
                  <a:lnTo>
                    <a:pt x="49528" y="1279147"/>
                  </a:lnTo>
                  <a:lnTo>
                    <a:pt x="0" y="1263772"/>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任意形状 133">
              <a:extLst>
                <a:ext uri="{FF2B5EF4-FFF2-40B4-BE49-F238E27FC236}">
                  <a16:creationId xmlns:a16="http://schemas.microsoft.com/office/drawing/2014/main" id="{1A983AB0-6451-4C83-8E68-780527A9FAD3}"/>
                </a:ext>
              </a:extLst>
            </p:cNvPr>
            <p:cNvSpPr/>
            <p:nvPr/>
          </p:nvSpPr>
          <p:spPr>
            <a:xfrm rot="16200000">
              <a:off x="554832" y="242093"/>
              <a:ext cx="125412" cy="1238251"/>
            </a:xfrm>
            <a:custGeom>
              <a:avLst/>
              <a:gdLst>
                <a:gd name="connsiteX0" fmla="*/ 124792 w 124792"/>
                <a:gd name="connsiteY0" fmla="*/ 0 h 1239543"/>
                <a:gd name="connsiteX1" fmla="*/ 124792 w 124792"/>
                <a:gd name="connsiteY1" fmla="*/ 1239543 h 1239543"/>
                <a:gd name="connsiteX2" fmla="*/ 62397 w 124792"/>
                <a:gd name="connsiteY2" fmla="*/ 1233253 h 1239543"/>
                <a:gd name="connsiteX3" fmla="*/ 0 w 124792"/>
                <a:gd name="connsiteY3" fmla="*/ 1239543 h 1239543"/>
                <a:gd name="connsiteX4" fmla="*/ 0 w 124792"/>
                <a:gd name="connsiteY4" fmla="*/ 0 h 1239543"/>
                <a:gd name="connsiteX5" fmla="*/ 124792 w 124792"/>
                <a:gd name="connsiteY5" fmla="*/ 0 h 12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239543">
                  <a:moveTo>
                    <a:pt x="124792" y="0"/>
                  </a:moveTo>
                  <a:lnTo>
                    <a:pt x="124792" y="1239543"/>
                  </a:lnTo>
                  <a:lnTo>
                    <a:pt x="62397" y="1233253"/>
                  </a:lnTo>
                  <a:lnTo>
                    <a:pt x="0" y="123954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任意形状 132">
              <a:extLst>
                <a:ext uri="{FF2B5EF4-FFF2-40B4-BE49-F238E27FC236}">
                  <a16:creationId xmlns:a16="http://schemas.microsoft.com/office/drawing/2014/main" id="{BEA126F8-8210-42AD-AAE6-7C81C24BF8E1}"/>
                </a:ext>
              </a:extLst>
            </p:cNvPr>
            <p:cNvSpPr/>
            <p:nvPr/>
          </p:nvSpPr>
          <p:spPr>
            <a:xfrm rot="16200000">
              <a:off x="596106" y="440531"/>
              <a:ext cx="123825" cy="1319213"/>
            </a:xfrm>
            <a:custGeom>
              <a:avLst/>
              <a:gdLst>
                <a:gd name="connsiteX0" fmla="*/ 124792 w 124792"/>
                <a:gd name="connsiteY0" fmla="*/ 0 h 1319323"/>
                <a:gd name="connsiteX1" fmla="*/ 124792 w 124792"/>
                <a:gd name="connsiteY1" fmla="*/ 1263386 h 1319323"/>
                <a:gd name="connsiteX2" fmla="*/ 74020 w 124792"/>
                <a:gd name="connsiteY2" fmla="*/ 1279147 h 1319323"/>
                <a:gd name="connsiteX3" fmla="*/ 0 w 124792"/>
                <a:gd name="connsiteY3" fmla="*/ 1319323 h 1319323"/>
                <a:gd name="connsiteX4" fmla="*/ 0 w 124792"/>
                <a:gd name="connsiteY4" fmla="*/ 0 h 1319323"/>
                <a:gd name="connsiteX5" fmla="*/ 124792 w 124792"/>
                <a:gd name="connsiteY5" fmla="*/ 0 h 13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323">
                  <a:moveTo>
                    <a:pt x="124792" y="0"/>
                  </a:moveTo>
                  <a:lnTo>
                    <a:pt x="124792" y="1263386"/>
                  </a:lnTo>
                  <a:lnTo>
                    <a:pt x="74020" y="1279147"/>
                  </a:lnTo>
                  <a:lnTo>
                    <a:pt x="0" y="131932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任意形状 131">
              <a:extLst>
                <a:ext uri="{FF2B5EF4-FFF2-40B4-BE49-F238E27FC236}">
                  <a16:creationId xmlns:a16="http://schemas.microsoft.com/office/drawing/2014/main" id="{87999705-2284-40B3-B52E-8178118AAB7F}"/>
                </a:ext>
              </a:extLst>
            </p:cNvPr>
            <p:cNvSpPr/>
            <p:nvPr/>
          </p:nvSpPr>
          <p:spPr>
            <a:xfrm rot="16200000">
              <a:off x="734218" y="540544"/>
              <a:ext cx="125413" cy="1597026"/>
            </a:xfrm>
            <a:custGeom>
              <a:avLst/>
              <a:gdLst>
                <a:gd name="connsiteX0" fmla="*/ 124793 w 124793"/>
                <a:gd name="connsiteY0" fmla="*/ 0 h 1596957"/>
                <a:gd name="connsiteX1" fmla="*/ 124793 w 124793"/>
                <a:gd name="connsiteY1" fmla="*/ 1407391 h 1596957"/>
                <a:gd name="connsiteX2" fmla="*/ 56022 w 124793"/>
                <a:gd name="connsiteY2" fmla="*/ 1490742 h 1596957"/>
                <a:gd name="connsiteX3" fmla="*/ 2176 w 124793"/>
                <a:gd name="connsiteY3" fmla="*/ 1589947 h 1596957"/>
                <a:gd name="connsiteX4" fmla="*/ 0 w 124793"/>
                <a:gd name="connsiteY4" fmla="*/ 1596957 h 1596957"/>
                <a:gd name="connsiteX5" fmla="*/ 1 w 124793"/>
                <a:gd name="connsiteY5" fmla="*/ 0 h 1596957"/>
                <a:gd name="connsiteX6" fmla="*/ 124793 w 124793"/>
                <a:gd name="connsiteY6" fmla="*/ 0 h 15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3" h="1596957">
                  <a:moveTo>
                    <a:pt x="124793" y="0"/>
                  </a:moveTo>
                  <a:lnTo>
                    <a:pt x="124793" y="1407391"/>
                  </a:lnTo>
                  <a:lnTo>
                    <a:pt x="56022" y="1490742"/>
                  </a:lnTo>
                  <a:cubicBezTo>
                    <a:pt x="35032" y="1521813"/>
                    <a:pt x="16952" y="1555011"/>
                    <a:pt x="2176" y="1589947"/>
                  </a:cubicBezTo>
                  <a:lnTo>
                    <a:pt x="0" y="1596957"/>
                  </a:lnTo>
                  <a:lnTo>
                    <a:pt x="1" y="0"/>
                  </a:lnTo>
                  <a:lnTo>
                    <a:pt x="124793"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5" name="组合 44">
              <a:extLst>
                <a:ext uri="{FF2B5EF4-FFF2-40B4-BE49-F238E27FC236}">
                  <a16:creationId xmlns:a16="http://schemas.microsoft.com/office/drawing/2014/main" id="{2507E356-BFF6-44EB-8ECB-ED77F3014010}"/>
                </a:ext>
              </a:extLst>
            </p:cNvPr>
            <p:cNvGrpSpPr/>
            <p:nvPr/>
          </p:nvGrpSpPr>
          <p:grpSpPr>
            <a:xfrm>
              <a:off x="1382713" y="79375"/>
              <a:ext cx="10809287" cy="1477963"/>
              <a:chOff x="1382713" y="79375"/>
              <a:chExt cx="10809287" cy="1477963"/>
            </a:xfrm>
          </p:grpSpPr>
          <p:sp>
            <p:nvSpPr>
              <p:cNvPr id="46" name="任意形状 156">
                <a:extLst>
                  <a:ext uri="{FF2B5EF4-FFF2-40B4-BE49-F238E27FC236}">
                    <a16:creationId xmlns:a16="http://schemas.microsoft.com/office/drawing/2014/main" id="{EA9F76A8-165C-4D7F-A6F9-7C5C48ADA12B}"/>
                  </a:ext>
                </a:extLst>
              </p:cNvPr>
              <p:cNvSpPr/>
              <p:nvPr/>
            </p:nvSpPr>
            <p:spPr>
              <a:xfrm rot="10800000">
                <a:off x="8374063" y="79375"/>
                <a:ext cx="657225" cy="236538"/>
              </a:xfrm>
              <a:custGeom>
                <a:avLst/>
                <a:gdLst>
                  <a:gd name="connsiteX0" fmla="*/ 404366 w 656792"/>
                  <a:gd name="connsiteY0" fmla="*/ 235639 h 235639"/>
                  <a:gd name="connsiteX1" fmla="*/ 0 w 656792"/>
                  <a:gd name="connsiteY1" fmla="*/ 235639 h 235639"/>
                  <a:gd name="connsiteX2" fmla="*/ 252426 w 656792"/>
                  <a:gd name="connsiteY2" fmla="*/ 0 h 235639"/>
                  <a:gd name="connsiteX3" fmla="*/ 656792 w 656792"/>
                  <a:gd name="connsiteY3" fmla="*/ 0 h 235639"/>
                  <a:gd name="connsiteX4" fmla="*/ 404366 w 656792"/>
                  <a:gd name="connsiteY4" fmla="*/ 235639 h 2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92" h="235639">
                    <a:moveTo>
                      <a:pt x="404366" y="235639"/>
                    </a:moveTo>
                    <a:lnTo>
                      <a:pt x="0" y="235639"/>
                    </a:lnTo>
                    <a:lnTo>
                      <a:pt x="252426" y="0"/>
                    </a:lnTo>
                    <a:lnTo>
                      <a:pt x="656792" y="0"/>
                    </a:lnTo>
                    <a:lnTo>
                      <a:pt x="404366" y="235639"/>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7" name="组合 46">
                <a:extLst>
                  <a:ext uri="{FF2B5EF4-FFF2-40B4-BE49-F238E27FC236}">
                    <a16:creationId xmlns:a16="http://schemas.microsoft.com/office/drawing/2014/main" id="{3339FAB0-F477-43D0-86A1-CA41C2A85288}"/>
                  </a:ext>
                </a:extLst>
              </p:cNvPr>
              <p:cNvGrpSpPr/>
              <p:nvPr/>
            </p:nvGrpSpPr>
            <p:grpSpPr>
              <a:xfrm>
                <a:off x="1382713" y="315913"/>
                <a:ext cx="10809287" cy="1241425"/>
                <a:chOff x="1382713" y="315913"/>
                <a:chExt cx="10809287" cy="1241425"/>
              </a:xfrm>
            </p:grpSpPr>
            <p:sp>
              <p:nvSpPr>
                <p:cNvPr id="48" name="任意形状 152">
                  <a:extLst>
                    <a:ext uri="{FF2B5EF4-FFF2-40B4-BE49-F238E27FC236}">
                      <a16:creationId xmlns:a16="http://schemas.microsoft.com/office/drawing/2014/main" id="{B47C1A70-AA79-431B-9FBD-A211B2A53DF6}"/>
                    </a:ext>
                  </a:extLst>
                </p:cNvPr>
                <p:cNvSpPr/>
                <p:nvPr/>
              </p:nvSpPr>
              <p:spPr>
                <a:xfrm rot="10800000">
                  <a:off x="1382713" y="315913"/>
                  <a:ext cx="6991350" cy="1085850"/>
                </a:xfrm>
                <a:custGeom>
                  <a:avLst/>
                  <a:gdLst>
                    <a:gd name="connsiteX0" fmla="*/ 6448497 w 6991631"/>
                    <a:gd name="connsiteY0" fmla="*/ 1086268 h 1086268"/>
                    <a:gd name="connsiteX1" fmla="*/ 0 w 6991631"/>
                    <a:gd name="connsiteY1" fmla="*/ 1086268 h 1086268"/>
                    <a:gd name="connsiteX2" fmla="*/ 1163654 w 6991631"/>
                    <a:gd name="connsiteY2" fmla="*/ 0 h 1086268"/>
                    <a:gd name="connsiteX3" fmla="*/ 6448497 w 6991631"/>
                    <a:gd name="connsiteY3" fmla="*/ 0 h 1086268"/>
                    <a:gd name="connsiteX4" fmla="*/ 6991631 w 6991631"/>
                    <a:gd name="connsiteY4" fmla="*/ 543134 h 1086268"/>
                    <a:gd name="connsiteX5" fmla="*/ 6448497 w 6991631"/>
                    <a:gd name="connsiteY5" fmla="*/ 1086268 h 10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631" h="1086268">
                      <a:moveTo>
                        <a:pt x="6448497" y="1086268"/>
                      </a:moveTo>
                      <a:lnTo>
                        <a:pt x="0" y="1086268"/>
                      </a:lnTo>
                      <a:lnTo>
                        <a:pt x="1163654" y="0"/>
                      </a:lnTo>
                      <a:lnTo>
                        <a:pt x="6448497" y="0"/>
                      </a:lnTo>
                      <a:cubicBezTo>
                        <a:pt x="6748462" y="0"/>
                        <a:pt x="6991631" y="243169"/>
                        <a:pt x="6991631" y="543134"/>
                      </a:cubicBezTo>
                      <a:cubicBezTo>
                        <a:pt x="6991631" y="843099"/>
                        <a:pt x="6748462" y="1086268"/>
                        <a:pt x="6448497" y="1086268"/>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文本框 49">
                  <a:extLst>
                    <a:ext uri="{FF2B5EF4-FFF2-40B4-BE49-F238E27FC236}">
                      <a16:creationId xmlns:a16="http://schemas.microsoft.com/office/drawing/2014/main" id="{9E0E8C88-F2FC-4D2C-9F47-513F8A1969A2}"/>
                    </a:ext>
                  </a:extLst>
                </p:cNvPr>
                <p:cNvSpPr txBox="1"/>
                <p:nvPr/>
              </p:nvSpPr>
              <p:spPr>
                <a:xfrm>
                  <a:off x="1822450" y="582613"/>
                  <a:ext cx="390525"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宋体" panose="02010600030101010101" pitchFamily="2" charset="-122"/>
                    <a:cs typeface="宋体" panose="02010600030101010101" pitchFamily="2" charset="-122"/>
                  </a:endParaRPr>
                </a:p>
              </p:txBody>
            </p:sp>
            <p:sp>
              <p:nvSpPr>
                <p:cNvPr id="52" name="任意形状 157">
                  <a:extLst>
                    <a:ext uri="{FF2B5EF4-FFF2-40B4-BE49-F238E27FC236}">
                      <a16:creationId xmlns:a16="http://schemas.microsoft.com/office/drawing/2014/main" id="{A405A89E-CCE3-42DD-BB8E-64F9C44CA1D2}"/>
                    </a:ext>
                  </a:extLst>
                </p:cNvPr>
                <p:cNvSpPr/>
                <p:nvPr/>
              </p:nvSpPr>
              <p:spPr>
                <a:xfrm rot="10800000">
                  <a:off x="7615238" y="315913"/>
                  <a:ext cx="4576762" cy="1085850"/>
                </a:xfrm>
                <a:custGeom>
                  <a:avLst/>
                  <a:gdLst>
                    <a:gd name="connsiteX0" fmla="*/ 3412957 w 4576611"/>
                    <a:gd name="connsiteY0" fmla="*/ 1086268 h 1086268"/>
                    <a:gd name="connsiteX1" fmla="*/ 0 w 4576611"/>
                    <a:gd name="connsiteY1" fmla="*/ 1086268 h 1086268"/>
                    <a:gd name="connsiteX2" fmla="*/ 0 w 4576611"/>
                    <a:gd name="connsiteY2" fmla="*/ 0 h 1086268"/>
                    <a:gd name="connsiteX3" fmla="*/ 4576611 w 4576611"/>
                    <a:gd name="connsiteY3" fmla="*/ 0 h 1086268"/>
                    <a:gd name="connsiteX4" fmla="*/ 3412957 w 4576611"/>
                    <a:gd name="connsiteY4" fmla="*/ 1086268 h 108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611" h="1086268">
                      <a:moveTo>
                        <a:pt x="3412957" y="1086268"/>
                      </a:moveTo>
                      <a:lnTo>
                        <a:pt x="0" y="1086268"/>
                      </a:lnTo>
                      <a:lnTo>
                        <a:pt x="0" y="0"/>
                      </a:lnTo>
                      <a:lnTo>
                        <a:pt x="4576611" y="0"/>
                      </a:lnTo>
                      <a:lnTo>
                        <a:pt x="3412957" y="1086268"/>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任意形状 158">
                  <a:extLst>
                    <a:ext uri="{FF2B5EF4-FFF2-40B4-BE49-F238E27FC236}">
                      <a16:creationId xmlns:a16="http://schemas.microsoft.com/office/drawing/2014/main" id="{F48BF60E-D11C-42B0-ADA5-C179ABB43F58}"/>
                    </a:ext>
                  </a:extLst>
                </p:cNvPr>
                <p:cNvSpPr/>
                <p:nvPr/>
              </p:nvSpPr>
              <p:spPr>
                <a:xfrm rot="10800000">
                  <a:off x="7043738" y="1401763"/>
                  <a:ext cx="571500" cy="155575"/>
                </a:xfrm>
                <a:custGeom>
                  <a:avLst/>
                  <a:gdLst>
                    <a:gd name="connsiteX0" fmla="*/ 404366 w 570981"/>
                    <a:gd name="connsiteY0" fmla="*/ 155535 h 155535"/>
                    <a:gd name="connsiteX1" fmla="*/ 0 w 570981"/>
                    <a:gd name="connsiteY1" fmla="*/ 155535 h 155535"/>
                    <a:gd name="connsiteX2" fmla="*/ 166615 w 570981"/>
                    <a:gd name="connsiteY2" fmla="*/ 0 h 155535"/>
                    <a:gd name="connsiteX3" fmla="*/ 570981 w 570981"/>
                    <a:gd name="connsiteY3" fmla="*/ 0 h 155535"/>
                    <a:gd name="connsiteX4" fmla="*/ 404366 w 570981"/>
                    <a:gd name="connsiteY4" fmla="*/ 155535 h 15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1" h="155535">
                      <a:moveTo>
                        <a:pt x="404366" y="155535"/>
                      </a:moveTo>
                      <a:lnTo>
                        <a:pt x="0" y="155535"/>
                      </a:lnTo>
                      <a:lnTo>
                        <a:pt x="166615" y="0"/>
                      </a:lnTo>
                      <a:lnTo>
                        <a:pt x="570981" y="0"/>
                      </a:lnTo>
                      <a:lnTo>
                        <a:pt x="404366" y="155535"/>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sp>
        <p:nvSpPr>
          <p:cNvPr id="2" name="矩形 1">
            <a:extLst>
              <a:ext uri="{FF2B5EF4-FFF2-40B4-BE49-F238E27FC236}">
                <a16:creationId xmlns:a16="http://schemas.microsoft.com/office/drawing/2014/main" id="{9CB4F817-7B38-6C29-EFC3-E22C231E7F35}"/>
              </a:ext>
            </a:extLst>
          </p:cNvPr>
          <p:cNvSpPr/>
          <p:nvPr/>
        </p:nvSpPr>
        <p:spPr>
          <a:xfrm>
            <a:off x="1922197" y="231192"/>
            <a:ext cx="5156733" cy="58477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Structure of Typhoon IN-FA</a:t>
            </a:r>
          </a:p>
        </p:txBody>
      </p:sp>
      <p:grpSp>
        <p:nvGrpSpPr>
          <p:cNvPr id="18" name="组合 17">
            <a:extLst>
              <a:ext uri="{FF2B5EF4-FFF2-40B4-BE49-F238E27FC236}">
                <a16:creationId xmlns:a16="http://schemas.microsoft.com/office/drawing/2014/main" id="{C6711F0D-29BE-9438-79D0-67ACD2C54D36}"/>
              </a:ext>
            </a:extLst>
          </p:cNvPr>
          <p:cNvGrpSpPr/>
          <p:nvPr/>
        </p:nvGrpSpPr>
        <p:grpSpPr>
          <a:xfrm>
            <a:off x="5336238" y="1263815"/>
            <a:ext cx="6921489" cy="5555000"/>
            <a:chOff x="5379568" y="1009977"/>
            <a:chExt cx="6921489" cy="5555000"/>
          </a:xfrm>
        </p:grpSpPr>
        <p:pic>
          <p:nvPicPr>
            <p:cNvPr id="10" name="图片 7">
              <a:extLst>
                <a:ext uri="{FF2B5EF4-FFF2-40B4-BE49-F238E27FC236}">
                  <a16:creationId xmlns:a16="http://schemas.microsoft.com/office/drawing/2014/main" id="{D32FC975-030B-5DC8-974D-CF8BDF85639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379568" y="1009977"/>
              <a:ext cx="3371850" cy="256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6">
              <a:extLst>
                <a:ext uri="{FF2B5EF4-FFF2-40B4-BE49-F238E27FC236}">
                  <a16:creationId xmlns:a16="http://schemas.microsoft.com/office/drawing/2014/main" id="{E98BFBB3-81A6-2D1D-6E6C-D8B882520464}"/>
                </a:ext>
              </a:extLst>
            </p:cNvPr>
            <p:cNvSpPr txBox="1">
              <a:spLocks noChangeArrowheads="1"/>
            </p:cNvSpPr>
            <p:nvPr/>
          </p:nvSpPr>
          <p:spPr bwMode="auto">
            <a:xfrm>
              <a:off x="5623475" y="3603347"/>
              <a:ext cx="27139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12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20 July 06:00</a:t>
              </a:r>
              <a:r>
                <a:rPr kumimoji="0" lang="zh-CN" altLang="en-US" sz="12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2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33m/s</a:t>
              </a:r>
              <a:r>
                <a:rPr kumimoji="0" lang="zh-CN" altLang="en-US" sz="12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p>
          </p:txBody>
        </p:sp>
        <p:pic>
          <p:nvPicPr>
            <p:cNvPr id="12" name="图片 9">
              <a:extLst>
                <a:ext uri="{FF2B5EF4-FFF2-40B4-BE49-F238E27FC236}">
                  <a16:creationId xmlns:a16="http://schemas.microsoft.com/office/drawing/2014/main" id="{C13C8478-1D48-F19C-1B16-806DCC5FE0E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820150" y="1009977"/>
              <a:ext cx="3371850" cy="2494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6">
              <a:extLst>
                <a:ext uri="{FF2B5EF4-FFF2-40B4-BE49-F238E27FC236}">
                  <a16:creationId xmlns:a16="http://schemas.microsoft.com/office/drawing/2014/main" id="{28B3DDD5-2FA8-0CB7-B06F-3C6622A0D5D5}"/>
                </a:ext>
              </a:extLst>
            </p:cNvPr>
            <p:cNvSpPr txBox="1">
              <a:spLocks noChangeArrowheads="1"/>
            </p:cNvSpPr>
            <p:nvPr/>
          </p:nvSpPr>
          <p:spPr bwMode="auto">
            <a:xfrm>
              <a:off x="9149088" y="3603347"/>
              <a:ext cx="271397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12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21 July 06:00</a:t>
              </a:r>
              <a:r>
                <a:rPr kumimoji="0" lang="zh-CN" altLang="en-US" sz="12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2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42m/s</a:t>
              </a:r>
              <a:r>
                <a:rPr kumimoji="0" lang="zh-CN" altLang="en-US" sz="12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p>
          </p:txBody>
        </p:sp>
        <p:pic>
          <p:nvPicPr>
            <p:cNvPr id="15" name="图片 16">
              <a:extLst>
                <a:ext uri="{FF2B5EF4-FFF2-40B4-BE49-F238E27FC236}">
                  <a16:creationId xmlns:a16="http://schemas.microsoft.com/office/drawing/2014/main" id="{332828D8-6443-7414-4F92-F79334322B1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893074" y="4069794"/>
              <a:ext cx="3371850" cy="2495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6">
              <a:extLst>
                <a:ext uri="{FF2B5EF4-FFF2-40B4-BE49-F238E27FC236}">
                  <a16:creationId xmlns:a16="http://schemas.microsoft.com/office/drawing/2014/main" id="{887F3C8D-0172-2B4A-7485-C310FF98D1D1}"/>
                </a:ext>
              </a:extLst>
            </p:cNvPr>
            <p:cNvSpPr txBox="1">
              <a:spLocks noChangeArrowheads="1"/>
            </p:cNvSpPr>
            <p:nvPr/>
          </p:nvSpPr>
          <p:spPr bwMode="auto">
            <a:xfrm>
              <a:off x="10160935" y="5216717"/>
              <a:ext cx="21401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12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24 July 18:00</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CN" altLang="en-US" sz="12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2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40m/s</a:t>
              </a:r>
              <a:r>
                <a:rPr kumimoji="0" lang="zh-CN" altLang="en-US" sz="12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r>
                <a:rPr kumimoji="0" lang="en-US" altLang="zh-CN" sz="12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before landfall</a:t>
              </a:r>
              <a:r>
                <a:rPr kumimoji="0" lang="zh-CN" altLang="en-US" sz="12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a:t>
              </a:r>
            </a:p>
          </p:txBody>
        </p:sp>
      </p:grpSp>
      <mc:AlternateContent xmlns:mc="http://schemas.openxmlformats.org/markup-compatibility/2006">
        <mc:Choice xmlns:am3d="http://schemas.microsoft.com/office/drawing/2017/model3d" Requires="am3d">
          <p:graphicFrame>
            <p:nvGraphicFramePr>
              <p:cNvPr id="3" name="3D 模型 2">
                <a:extLst>
                  <a:ext uri="{FF2B5EF4-FFF2-40B4-BE49-F238E27FC236}">
                    <a16:creationId xmlns:a16="http://schemas.microsoft.com/office/drawing/2014/main" id="{8B002344-DF3C-464C-5107-2386F6CE2EBE}"/>
                  </a:ext>
                </a:extLst>
              </p:cNvPr>
              <p:cNvGraphicFramePr>
                <a:graphicFrameLocks noChangeAspect="1"/>
              </p:cNvGraphicFramePr>
              <p:nvPr/>
            </p:nvGraphicFramePr>
            <p:xfrm>
              <a:off x="10315228" y="120354"/>
              <a:ext cx="1686981" cy="824250"/>
            </p:xfrm>
            <a:graphic>
              <a:graphicData uri="http://schemas.microsoft.com/office/drawing/2017/model3d">
                <am3d:model3d r:embed="rId5">
                  <am3d:spPr>
                    <a:xfrm>
                      <a:off x="0" y="0"/>
                      <a:ext cx="1686981" cy="824250"/>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6"/>
                  </am3d:raster>
                  <am3d:objViewport viewportSz="26181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模型 2">
                <a:extLst>
                  <a:ext uri="{FF2B5EF4-FFF2-40B4-BE49-F238E27FC236}">
                    <a16:creationId xmlns:a16="http://schemas.microsoft.com/office/drawing/2014/main" id="{8B002344-DF3C-464C-5107-2386F6CE2EBE}"/>
                  </a:ext>
                </a:extLst>
              </p:cNvPr>
              <p:cNvPicPr>
                <a:picLocks noGrp="1" noRot="1" noChangeAspect="1" noMove="1" noResize="1" noEditPoints="1" noAdjustHandles="1" noChangeArrowheads="1" noChangeShapeType="1" noCrop="1"/>
              </p:cNvPicPr>
              <p:nvPr/>
            </p:nvPicPr>
            <p:blipFill>
              <a:blip r:embed="rId6"/>
              <a:stretch>
                <a:fillRect/>
              </a:stretch>
            </p:blipFill>
            <p:spPr>
              <a:xfrm>
                <a:off x="10315228" y="120354"/>
                <a:ext cx="1686981" cy="824250"/>
              </a:xfrm>
              <a:prstGeom prst="rect">
                <a:avLst/>
              </a:prstGeom>
            </p:spPr>
          </p:pic>
        </mc:Fallback>
      </mc:AlternateContent>
      <p:grpSp>
        <p:nvGrpSpPr>
          <p:cNvPr id="4" name="组合 3">
            <a:extLst>
              <a:ext uri="{FF2B5EF4-FFF2-40B4-BE49-F238E27FC236}">
                <a16:creationId xmlns:a16="http://schemas.microsoft.com/office/drawing/2014/main" id="{9BE7C2AA-D3FB-ABA0-DB89-3B00AD652296}"/>
              </a:ext>
            </a:extLst>
          </p:cNvPr>
          <p:cNvGrpSpPr/>
          <p:nvPr/>
        </p:nvGrpSpPr>
        <p:grpSpPr>
          <a:xfrm>
            <a:off x="27989" y="1263815"/>
            <a:ext cx="5239517" cy="7897547"/>
            <a:chOff x="6785079" y="620114"/>
            <a:chExt cx="2297189" cy="51231830"/>
          </a:xfrm>
        </p:grpSpPr>
        <p:sp>
          <p:nvSpPr>
            <p:cNvPr id="5" name="文本框 4">
              <a:extLst>
                <a:ext uri="{FF2B5EF4-FFF2-40B4-BE49-F238E27FC236}">
                  <a16:creationId xmlns:a16="http://schemas.microsoft.com/office/drawing/2014/main" id="{492F9989-198E-E7E1-1FA0-47E0999EA978}"/>
                </a:ext>
              </a:extLst>
            </p:cNvPr>
            <p:cNvSpPr txBox="1"/>
            <p:nvPr/>
          </p:nvSpPr>
          <p:spPr>
            <a:xfrm>
              <a:off x="6858969" y="620114"/>
              <a:ext cx="2170935" cy="51231830"/>
            </a:xfrm>
            <a:prstGeom prst="rect">
              <a:avLst/>
            </a:prstGeom>
            <a:noFill/>
          </p:spPr>
          <p:txBody>
            <a:bodyPr wrap="square">
              <a:spAutoFit/>
            </a:bodyPr>
            <a:lstStyle/>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r>
                <a:rPr kumimoji="0" lang="zh-CN" altLang="zh-CN" sz="1800" b="1" i="0" u="none" strike="noStrike" kern="1200" cap="none" spc="0" normalizeH="0" baseline="0" noProof="0" dirty="0">
                  <a:ln>
                    <a:noFill/>
                  </a:ln>
                  <a:solidFill>
                    <a:srgbClr val="000000"/>
                  </a:solidFill>
                  <a:effectLst/>
                  <a:uLnTx/>
                  <a:uFillTx/>
                  <a:latin typeface="Calibri"/>
                  <a:ea typeface="Times New Roman" panose="02020603050405020304" pitchFamily="18" charset="0"/>
                  <a:cs typeface="+mn-cs"/>
                </a:rPr>
                <a:t> </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On July 21-22, In-fa reached its maximum intensity </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(42 m/s, severe typhoon level) </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in the ocean east of Taiwan, China.</a:t>
              </a:r>
            </a:p>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The brightness temperature of Fy-4 shows that the convection of In-fa developed vigorously. </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The main cloud system is symmetrical and close. </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The cloud top temperature is low and the spiral structure is complete. We can see </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the clear typhoon eye</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a:t>
              </a:r>
            </a:p>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Before the landfall, the cloud system still maintained an aboriginal spiral shape </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with a wide range(maximum radius~350km)</a:t>
              </a:r>
            </a:p>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endParaRPr kumimoji="0" lang="en-US" altLang="zh-CN" sz="1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endParaRPr kumimoji="0" lang="en-US"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endParaRPr kumimoji="0" lang="zh-CN" altLang="zh-CN"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1"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0457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矩形 5">
              <a:extLst>
                <a:ext uri="{FF2B5EF4-FFF2-40B4-BE49-F238E27FC236}">
                  <a16:creationId xmlns:a16="http://schemas.microsoft.com/office/drawing/2014/main" id="{7465D7BB-0579-969B-1EFF-44CCC0928F42}"/>
                </a:ext>
              </a:extLst>
            </p:cNvPr>
            <p:cNvSpPr/>
            <p:nvPr/>
          </p:nvSpPr>
          <p:spPr>
            <a:xfrm>
              <a:off x="6785079" y="673691"/>
              <a:ext cx="2297189" cy="3598202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7" name="矩形 6">
            <a:extLst>
              <a:ext uri="{FF2B5EF4-FFF2-40B4-BE49-F238E27FC236}">
                <a16:creationId xmlns:a16="http://schemas.microsoft.com/office/drawing/2014/main" id="{7D77DFDE-B06E-8DFC-EB8B-CA1BC9D31867}"/>
              </a:ext>
            </a:extLst>
          </p:cNvPr>
          <p:cNvSpPr/>
          <p:nvPr/>
        </p:nvSpPr>
        <p:spPr>
          <a:xfrm>
            <a:off x="51816" y="3518919"/>
            <a:ext cx="12140184" cy="1576264"/>
          </a:xfrm>
          <a:prstGeom prst="rect">
            <a:avLst/>
          </a:prstGeom>
          <a:solidFill>
            <a:srgbClr val="CFE2F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lnSpc>
                <a:spcPct val="150000"/>
              </a:lnSpc>
              <a:defRPr/>
            </a:pPr>
            <a:r>
              <a:rPr lang="en-US" altLang="zh-CN" sz="2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In-fa exhibited many notable features during its evolution, such as </a:t>
            </a:r>
            <a:r>
              <a:rPr lang="en-US" altLang="zh-CN"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large wind radii</a:t>
            </a:r>
            <a:r>
              <a:rPr lang="en-US" altLang="zh-CN" sz="2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 considerable eye</a:t>
            </a:r>
            <a:r>
              <a:rPr lang="en-US" altLang="zh-CN" sz="2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 concentric eyewall (CE) structure</a:t>
            </a:r>
            <a:r>
              <a:rPr lang="en-US" altLang="zh-CN" sz="2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slow movement</a:t>
            </a:r>
            <a:r>
              <a:rPr lang="en-US" altLang="zh-CN" sz="2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 sharp northwestward turn</a:t>
            </a:r>
            <a:r>
              <a:rPr lang="en-US" altLang="zh-CN" sz="2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and </a:t>
            </a:r>
            <a:r>
              <a:rPr lang="en-US" altLang="zh-CN" sz="24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widespread wind and rain</a:t>
            </a:r>
            <a:r>
              <a:rPr lang="en-US" altLang="zh-CN" sz="2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 </a:t>
            </a: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47363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1000"/>
                                  </p:stCondLst>
                                  <p:childTnLst>
                                    <p:animRot by="21600000">
                                      <p:cBhvr>
                                        <p:cTn id="6" dur="20000" fill="hold"/>
                                        <p:tgtEl>
                                          <p:spTgt spid="3"/>
                                        </p:tgtEl>
                                        <p:attrNameLst>
                                          <p:attrName>3d.view.rotation.y</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74B5"/>
            </a:gs>
            <a:gs pos="53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77B5F84E-528E-4599-A565-4BD377B64B48}"/>
              </a:ext>
            </a:extLst>
          </p:cNvPr>
          <p:cNvGrpSpPr/>
          <p:nvPr/>
        </p:nvGrpSpPr>
        <p:grpSpPr>
          <a:xfrm>
            <a:off x="0" y="-217191"/>
            <a:ext cx="12193588" cy="1436391"/>
            <a:chOff x="-1588" y="79375"/>
            <a:chExt cx="12193588" cy="1477963"/>
          </a:xfrm>
        </p:grpSpPr>
        <p:sp>
          <p:nvSpPr>
            <p:cNvPr id="36" name="任意形状 135">
              <a:extLst>
                <a:ext uri="{FF2B5EF4-FFF2-40B4-BE49-F238E27FC236}">
                  <a16:creationId xmlns:a16="http://schemas.microsoft.com/office/drawing/2014/main" id="{AD280E91-2831-425A-9FF0-1765A861F013}"/>
                </a:ext>
              </a:extLst>
            </p:cNvPr>
            <p:cNvSpPr/>
            <p:nvPr/>
          </p:nvSpPr>
          <p:spPr>
            <a:xfrm rot="16200000">
              <a:off x="743743" y="-429418"/>
              <a:ext cx="123825" cy="1614488"/>
            </a:xfrm>
            <a:custGeom>
              <a:avLst/>
              <a:gdLst>
                <a:gd name="connsiteX0" fmla="*/ 124792 w 124792"/>
                <a:gd name="connsiteY0" fmla="*/ 2 h 1615180"/>
                <a:gd name="connsiteX1" fmla="*/ 124792 w 124792"/>
                <a:gd name="connsiteY1" fmla="*/ 1615180 h 1615180"/>
                <a:gd name="connsiteX2" fmla="*/ 116959 w 124792"/>
                <a:gd name="connsiteY2" fmla="*/ 1589947 h 1615180"/>
                <a:gd name="connsiteX3" fmla="*/ 63113 w 124792"/>
                <a:gd name="connsiteY3" fmla="*/ 1490742 h 1615180"/>
                <a:gd name="connsiteX4" fmla="*/ 0 w 124792"/>
                <a:gd name="connsiteY4" fmla="*/ 1414249 h 1615180"/>
                <a:gd name="connsiteX5" fmla="*/ 0 w 124792"/>
                <a:gd name="connsiteY5" fmla="*/ 0 h 1615180"/>
                <a:gd name="connsiteX6" fmla="*/ 124792 w 124792"/>
                <a:gd name="connsiteY6" fmla="*/ 2 h 1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2" h="1615180">
                  <a:moveTo>
                    <a:pt x="124792" y="2"/>
                  </a:moveTo>
                  <a:lnTo>
                    <a:pt x="124792" y="1615180"/>
                  </a:lnTo>
                  <a:lnTo>
                    <a:pt x="116959" y="1589947"/>
                  </a:lnTo>
                  <a:cubicBezTo>
                    <a:pt x="102183" y="1555011"/>
                    <a:pt x="84103" y="1521813"/>
                    <a:pt x="63113" y="1490742"/>
                  </a:cubicBezTo>
                  <a:lnTo>
                    <a:pt x="0" y="1414249"/>
                  </a:lnTo>
                  <a:lnTo>
                    <a:pt x="0" y="0"/>
                  </a:lnTo>
                  <a:lnTo>
                    <a:pt x="124792" y="2"/>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任意形状 134">
              <a:extLst>
                <a:ext uri="{FF2B5EF4-FFF2-40B4-BE49-F238E27FC236}">
                  <a16:creationId xmlns:a16="http://schemas.microsoft.com/office/drawing/2014/main" id="{90DE13D9-7B54-4E0E-A54D-5CFE12445AEB}"/>
                </a:ext>
              </a:extLst>
            </p:cNvPr>
            <p:cNvSpPr/>
            <p:nvPr/>
          </p:nvSpPr>
          <p:spPr>
            <a:xfrm rot="16200000">
              <a:off x="595312" y="-38100"/>
              <a:ext cx="125413" cy="1319213"/>
            </a:xfrm>
            <a:custGeom>
              <a:avLst/>
              <a:gdLst>
                <a:gd name="connsiteX0" fmla="*/ 124792 w 124792"/>
                <a:gd name="connsiteY0" fmla="*/ 0 h 1319998"/>
                <a:gd name="connsiteX1" fmla="*/ 124792 w 124792"/>
                <a:gd name="connsiteY1" fmla="*/ 1319998 h 1319998"/>
                <a:gd name="connsiteX2" fmla="*/ 49528 w 124792"/>
                <a:gd name="connsiteY2" fmla="*/ 1279147 h 1319998"/>
                <a:gd name="connsiteX3" fmla="*/ 0 w 124792"/>
                <a:gd name="connsiteY3" fmla="*/ 1263772 h 1319998"/>
                <a:gd name="connsiteX4" fmla="*/ 0 w 124792"/>
                <a:gd name="connsiteY4" fmla="*/ 0 h 1319998"/>
                <a:gd name="connsiteX5" fmla="*/ 124792 w 124792"/>
                <a:gd name="connsiteY5" fmla="*/ 0 h 13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998">
                  <a:moveTo>
                    <a:pt x="124792" y="0"/>
                  </a:moveTo>
                  <a:lnTo>
                    <a:pt x="124792" y="1319998"/>
                  </a:lnTo>
                  <a:lnTo>
                    <a:pt x="49528" y="1279147"/>
                  </a:lnTo>
                  <a:lnTo>
                    <a:pt x="0" y="1263772"/>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任意形状 133">
              <a:extLst>
                <a:ext uri="{FF2B5EF4-FFF2-40B4-BE49-F238E27FC236}">
                  <a16:creationId xmlns:a16="http://schemas.microsoft.com/office/drawing/2014/main" id="{1A983AB0-6451-4C83-8E68-780527A9FAD3}"/>
                </a:ext>
              </a:extLst>
            </p:cNvPr>
            <p:cNvSpPr/>
            <p:nvPr/>
          </p:nvSpPr>
          <p:spPr>
            <a:xfrm rot="16200000">
              <a:off x="554832" y="242093"/>
              <a:ext cx="125412" cy="1238251"/>
            </a:xfrm>
            <a:custGeom>
              <a:avLst/>
              <a:gdLst>
                <a:gd name="connsiteX0" fmla="*/ 124792 w 124792"/>
                <a:gd name="connsiteY0" fmla="*/ 0 h 1239543"/>
                <a:gd name="connsiteX1" fmla="*/ 124792 w 124792"/>
                <a:gd name="connsiteY1" fmla="*/ 1239543 h 1239543"/>
                <a:gd name="connsiteX2" fmla="*/ 62397 w 124792"/>
                <a:gd name="connsiteY2" fmla="*/ 1233253 h 1239543"/>
                <a:gd name="connsiteX3" fmla="*/ 0 w 124792"/>
                <a:gd name="connsiteY3" fmla="*/ 1239543 h 1239543"/>
                <a:gd name="connsiteX4" fmla="*/ 0 w 124792"/>
                <a:gd name="connsiteY4" fmla="*/ 0 h 1239543"/>
                <a:gd name="connsiteX5" fmla="*/ 124792 w 124792"/>
                <a:gd name="connsiteY5" fmla="*/ 0 h 12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239543">
                  <a:moveTo>
                    <a:pt x="124792" y="0"/>
                  </a:moveTo>
                  <a:lnTo>
                    <a:pt x="124792" y="1239543"/>
                  </a:lnTo>
                  <a:lnTo>
                    <a:pt x="62397" y="1233253"/>
                  </a:lnTo>
                  <a:lnTo>
                    <a:pt x="0" y="123954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任意形状 132">
              <a:extLst>
                <a:ext uri="{FF2B5EF4-FFF2-40B4-BE49-F238E27FC236}">
                  <a16:creationId xmlns:a16="http://schemas.microsoft.com/office/drawing/2014/main" id="{BEA126F8-8210-42AD-AAE6-7C81C24BF8E1}"/>
                </a:ext>
              </a:extLst>
            </p:cNvPr>
            <p:cNvSpPr/>
            <p:nvPr/>
          </p:nvSpPr>
          <p:spPr>
            <a:xfrm rot="16200000">
              <a:off x="596106" y="440531"/>
              <a:ext cx="123825" cy="1319213"/>
            </a:xfrm>
            <a:custGeom>
              <a:avLst/>
              <a:gdLst>
                <a:gd name="connsiteX0" fmla="*/ 124792 w 124792"/>
                <a:gd name="connsiteY0" fmla="*/ 0 h 1319323"/>
                <a:gd name="connsiteX1" fmla="*/ 124792 w 124792"/>
                <a:gd name="connsiteY1" fmla="*/ 1263386 h 1319323"/>
                <a:gd name="connsiteX2" fmla="*/ 74020 w 124792"/>
                <a:gd name="connsiteY2" fmla="*/ 1279147 h 1319323"/>
                <a:gd name="connsiteX3" fmla="*/ 0 w 124792"/>
                <a:gd name="connsiteY3" fmla="*/ 1319323 h 1319323"/>
                <a:gd name="connsiteX4" fmla="*/ 0 w 124792"/>
                <a:gd name="connsiteY4" fmla="*/ 0 h 1319323"/>
                <a:gd name="connsiteX5" fmla="*/ 124792 w 124792"/>
                <a:gd name="connsiteY5" fmla="*/ 0 h 13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323">
                  <a:moveTo>
                    <a:pt x="124792" y="0"/>
                  </a:moveTo>
                  <a:lnTo>
                    <a:pt x="124792" y="1263386"/>
                  </a:lnTo>
                  <a:lnTo>
                    <a:pt x="74020" y="1279147"/>
                  </a:lnTo>
                  <a:lnTo>
                    <a:pt x="0" y="131932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任意形状 131">
              <a:extLst>
                <a:ext uri="{FF2B5EF4-FFF2-40B4-BE49-F238E27FC236}">
                  <a16:creationId xmlns:a16="http://schemas.microsoft.com/office/drawing/2014/main" id="{87999705-2284-40B3-B52E-8178118AAB7F}"/>
                </a:ext>
              </a:extLst>
            </p:cNvPr>
            <p:cNvSpPr/>
            <p:nvPr/>
          </p:nvSpPr>
          <p:spPr>
            <a:xfrm rot="16200000">
              <a:off x="734218" y="540544"/>
              <a:ext cx="125413" cy="1597026"/>
            </a:xfrm>
            <a:custGeom>
              <a:avLst/>
              <a:gdLst>
                <a:gd name="connsiteX0" fmla="*/ 124793 w 124793"/>
                <a:gd name="connsiteY0" fmla="*/ 0 h 1596957"/>
                <a:gd name="connsiteX1" fmla="*/ 124793 w 124793"/>
                <a:gd name="connsiteY1" fmla="*/ 1407391 h 1596957"/>
                <a:gd name="connsiteX2" fmla="*/ 56022 w 124793"/>
                <a:gd name="connsiteY2" fmla="*/ 1490742 h 1596957"/>
                <a:gd name="connsiteX3" fmla="*/ 2176 w 124793"/>
                <a:gd name="connsiteY3" fmla="*/ 1589947 h 1596957"/>
                <a:gd name="connsiteX4" fmla="*/ 0 w 124793"/>
                <a:gd name="connsiteY4" fmla="*/ 1596957 h 1596957"/>
                <a:gd name="connsiteX5" fmla="*/ 1 w 124793"/>
                <a:gd name="connsiteY5" fmla="*/ 0 h 1596957"/>
                <a:gd name="connsiteX6" fmla="*/ 124793 w 124793"/>
                <a:gd name="connsiteY6" fmla="*/ 0 h 15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3" h="1596957">
                  <a:moveTo>
                    <a:pt x="124793" y="0"/>
                  </a:moveTo>
                  <a:lnTo>
                    <a:pt x="124793" y="1407391"/>
                  </a:lnTo>
                  <a:lnTo>
                    <a:pt x="56022" y="1490742"/>
                  </a:lnTo>
                  <a:cubicBezTo>
                    <a:pt x="35032" y="1521813"/>
                    <a:pt x="16952" y="1555011"/>
                    <a:pt x="2176" y="1589947"/>
                  </a:cubicBezTo>
                  <a:lnTo>
                    <a:pt x="0" y="1596957"/>
                  </a:lnTo>
                  <a:lnTo>
                    <a:pt x="1" y="0"/>
                  </a:lnTo>
                  <a:lnTo>
                    <a:pt x="124793"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5" name="组合 44">
              <a:extLst>
                <a:ext uri="{FF2B5EF4-FFF2-40B4-BE49-F238E27FC236}">
                  <a16:creationId xmlns:a16="http://schemas.microsoft.com/office/drawing/2014/main" id="{2507E356-BFF6-44EB-8ECB-ED77F3014010}"/>
                </a:ext>
              </a:extLst>
            </p:cNvPr>
            <p:cNvGrpSpPr/>
            <p:nvPr/>
          </p:nvGrpSpPr>
          <p:grpSpPr>
            <a:xfrm>
              <a:off x="1317625" y="79375"/>
              <a:ext cx="10874375" cy="1477963"/>
              <a:chOff x="1317625" y="79375"/>
              <a:chExt cx="10874375" cy="1477963"/>
            </a:xfrm>
          </p:grpSpPr>
          <p:sp>
            <p:nvSpPr>
              <p:cNvPr id="46" name="任意形状 156">
                <a:extLst>
                  <a:ext uri="{FF2B5EF4-FFF2-40B4-BE49-F238E27FC236}">
                    <a16:creationId xmlns:a16="http://schemas.microsoft.com/office/drawing/2014/main" id="{EA9F76A8-165C-4D7F-A6F9-7C5C48ADA12B}"/>
                  </a:ext>
                </a:extLst>
              </p:cNvPr>
              <p:cNvSpPr/>
              <p:nvPr/>
            </p:nvSpPr>
            <p:spPr>
              <a:xfrm rot="10800000">
                <a:off x="8374063" y="79375"/>
                <a:ext cx="657225" cy="236538"/>
              </a:xfrm>
              <a:custGeom>
                <a:avLst/>
                <a:gdLst>
                  <a:gd name="connsiteX0" fmla="*/ 404366 w 656792"/>
                  <a:gd name="connsiteY0" fmla="*/ 235639 h 235639"/>
                  <a:gd name="connsiteX1" fmla="*/ 0 w 656792"/>
                  <a:gd name="connsiteY1" fmla="*/ 235639 h 235639"/>
                  <a:gd name="connsiteX2" fmla="*/ 252426 w 656792"/>
                  <a:gd name="connsiteY2" fmla="*/ 0 h 235639"/>
                  <a:gd name="connsiteX3" fmla="*/ 656792 w 656792"/>
                  <a:gd name="connsiteY3" fmla="*/ 0 h 235639"/>
                  <a:gd name="connsiteX4" fmla="*/ 404366 w 656792"/>
                  <a:gd name="connsiteY4" fmla="*/ 235639 h 2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92" h="235639">
                    <a:moveTo>
                      <a:pt x="404366" y="235639"/>
                    </a:moveTo>
                    <a:lnTo>
                      <a:pt x="0" y="235639"/>
                    </a:lnTo>
                    <a:lnTo>
                      <a:pt x="252426" y="0"/>
                    </a:lnTo>
                    <a:lnTo>
                      <a:pt x="656792" y="0"/>
                    </a:lnTo>
                    <a:lnTo>
                      <a:pt x="404366" y="235639"/>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7" name="组合 46">
                <a:extLst>
                  <a:ext uri="{FF2B5EF4-FFF2-40B4-BE49-F238E27FC236}">
                    <a16:creationId xmlns:a16="http://schemas.microsoft.com/office/drawing/2014/main" id="{3339FAB0-F477-43D0-86A1-CA41C2A85288}"/>
                  </a:ext>
                </a:extLst>
              </p:cNvPr>
              <p:cNvGrpSpPr/>
              <p:nvPr/>
            </p:nvGrpSpPr>
            <p:grpSpPr>
              <a:xfrm>
                <a:off x="1317625" y="315911"/>
                <a:ext cx="10874375" cy="1241427"/>
                <a:chOff x="1317625" y="315911"/>
                <a:chExt cx="10874375" cy="1241427"/>
              </a:xfrm>
            </p:grpSpPr>
            <p:sp>
              <p:nvSpPr>
                <p:cNvPr id="48" name="任意形状 152">
                  <a:extLst>
                    <a:ext uri="{FF2B5EF4-FFF2-40B4-BE49-F238E27FC236}">
                      <a16:creationId xmlns:a16="http://schemas.microsoft.com/office/drawing/2014/main" id="{B47C1A70-AA79-431B-9FBD-A211B2A53DF6}"/>
                    </a:ext>
                  </a:extLst>
                </p:cNvPr>
                <p:cNvSpPr/>
                <p:nvPr/>
              </p:nvSpPr>
              <p:spPr>
                <a:xfrm rot="10800000">
                  <a:off x="1382713" y="315913"/>
                  <a:ext cx="6991350" cy="1085850"/>
                </a:xfrm>
                <a:custGeom>
                  <a:avLst/>
                  <a:gdLst>
                    <a:gd name="connsiteX0" fmla="*/ 6448497 w 6991631"/>
                    <a:gd name="connsiteY0" fmla="*/ 1086268 h 1086268"/>
                    <a:gd name="connsiteX1" fmla="*/ 0 w 6991631"/>
                    <a:gd name="connsiteY1" fmla="*/ 1086268 h 1086268"/>
                    <a:gd name="connsiteX2" fmla="*/ 1163654 w 6991631"/>
                    <a:gd name="connsiteY2" fmla="*/ 0 h 1086268"/>
                    <a:gd name="connsiteX3" fmla="*/ 6448497 w 6991631"/>
                    <a:gd name="connsiteY3" fmla="*/ 0 h 1086268"/>
                    <a:gd name="connsiteX4" fmla="*/ 6991631 w 6991631"/>
                    <a:gd name="connsiteY4" fmla="*/ 543134 h 1086268"/>
                    <a:gd name="connsiteX5" fmla="*/ 6448497 w 6991631"/>
                    <a:gd name="connsiteY5" fmla="*/ 1086268 h 10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631" h="1086268">
                      <a:moveTo>
                        <a:pt x="6448497" y="1086268"/>
                      </a:moveTo>
                      <a:lnTo>
                        <a:pt x="0" y="1086268"/>
                      </a:lnTo>
                      <a:lnTo>
                        <a:pt x="1163654" y="0"/>
                      </a:lnTo>
                      <a:lnTo>
                        <a:pt x="6448497" y="0"/>
                      </a:lnTo>
                      <a:cubicBezTo>
                        <a:pt x="6748462" y="0"/>
                        <a:pt x="6991631" y="243169"/>
                        <a:pt x="6991631" y="543134"/>
                      </a:cubicBezTo>
                      <a:cubicBezTo>
                        <a:pt x="6991631" y="843099"/>
                        <a:pt x="6748462" y="1086268"/>
                        <a:pt x="6448497" y="1086268"/>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文本框 49">
                  <a:extLst>
                    <a:ext uri="{FF2B5EF4-FFF2-40B4-BE49-F238E27FC236}">
                      <a16:creationId xmlns:a16="http://schemas.microsoft.com/office/drawing/2014/main" id="{9E0E8C88-F2FC-4D2C-9F47-513F8A1969A2}"/>
                    </a:ext>
                  </a:extLst>
                </p:cNvPr>
                <p:cNvSpPr txBox="1"/>
                <p:nvPr/>
              </p:nvSpPr>
              <p:spPr>
                <a:xfrm>
                  <a:off x="1822450" y="582613"/>
                  <a:ext cx="390525"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宋体" panose="02010600030101010101" pitchFamily="2" charset="-122"/>
                    <a:cs typeface="宋体" panose="02010600030101010101" pitchFamily="2" charset="-122"/>
                  </a:endParaRPr>
                </a:p>
              </p:txBody>
            </p:sp>
            <p:sp>
              <p:nvSpPr>
                <p:cNvPr id="51" name="文本框 50">
                  <a:extLst>
                    <a:ext uri="{FF2B5EF4-FFF2-40B4-BE49-F238E27FC236}">
                      <a16:creationId xmlns:a16="http://schemas.microsoft.com/office/drawing/2014/main" id="{83F6ED41-3E12-4764-A3AC-3B22F14B53CC}"/>
                    </a:ext>
                  </a:extLst>
                </p:cNvPr>
                <p:cNvSpPr txBox="1"/>
                <p:nvPr/>
              </p:nvSpPr>
              <p:spPr>
                <a:xfrm>
                  <a:off x="1317625" y="315911"/>
                  <a:ext cx="6482263" cy="110839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Multi-source microwave remote sensing instruments</a:t>
                  </a:r>
                </a:p>
              </p:txBody>
            </p:sp>
            <p:sp>
              <p:nvSpPr>
                <p:cNvPr id="52" name="任意形状 157">
                  <a:extLst>
                    <a:ext uri="{FF2B5EF4-FFF2-40B4-BE49-F238E27FC236}">
                      <a16:creationId xmlns:a16="http://schemas.microsoft.com/office/drawing/2014/main" id="{A405A89E-CCE3-42DD-BB8E-64F9C44CA1D2}"/>
                    </a:ext>
                  </a:extLst>
                </p:cNvPr>
                <p:cNvSpPr/>
                <p:nvPr/>
              </p:nvSpPr>
              <p:spPr>
                <a:xfrm rot="10800000">
                  <a:off x="7615238" y="315913"/>
                  <a:ext cx="4576762" cy="1085850"/>
                </a:xfrm>
                <a:custGeom>
                  <a:avLst/>
                  <a:gdLst>
                    <a:gd name="connsiteX0" fmla="*/ 3412957 w 4576611"/>
                    <a:gd name="connsiteY0" fmla="*/ 1086268 h 1086268"/>
                    <a:gd name="connsiteX1" fmla="*/ 0 w 4576611"/>
                    <a:gd name="connsiteY1" fmla="*/ 1086268 h 1086268"/>
                    <a:gd name="connsiteX2" fmla="*/ 0 w 4576611"/>
                    <a:gd name="connsiteY2" fmla="*/ 0 h 1086268"/>
                    <a:gd name="connsiteX3" fmla="*/ 4576611 w 4576611"/>
                    <a:gd name="connsiteY3" fmla="*/ 0 h 1086268"/>
                    <a:gd name="connsiteX4" fmla="*/ 3412957 w 4576611"/>
                    <a:gd name="connsiteY4" fmla="*/ 1086268 h 108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611" h="1086268">
                      <a:moveTo>
                        <a:pt x="3412957" y="1086268"/>
                      </a:moveTo>
                      <a:lnTo>
                        <a:pt x="0" y="1086268"/>
                      </a:lnTo>
                      <a:lnTo>
                        <a:pt x="0" y="0"/>
                      </a:lnTo>
                      <a:lnTo>
                        <a:pt x="4576611" y="0"/>
                      </a:lnTo>
                      <a:lnTo>
                        <a:pt x="3412957" y="1086268"/>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任意形状 158">
                  <a:extLst>
                    <a:ext uri="{FF2B5EF4-FFF2-40B4-BE49-F238E27FC236}">
                      <a16:creationId xmlns:a16="http://schemas.microsoft.com/office/drawing/2014/main" id="{F48BF60E-D11C-42B0-ADA5-C179ABB43F58}"/>
                    </a:ext>
                  </a:extLst>
                </p:cNvPr>
                <p:cNvSpPr/>
                <p:nvPr/>
              </p:nvSpPr>
              <p:spPr>
                <a:xfrm rot="10800000">
                  <a:off x="7043738" y="1401763"/>
                  <a:ext cx="571500" cy="155575"/>
                </a:xfrm>
                <a:custGeom>
                  <a:avLst/>
                  <a:gdLst>
                    <a:gd name="connsiteX0" fmla="*/ 404366 w 570981"/>
                    <a:gd name="connsiteY0" fmla="*/ 155535 h 155535"/>
                    <a:gd name="connsiteX1" fmla="*/ 0 w 570981"/>
                    <a:gd name="connsiteY1" fmla="*/ 155535 h 155535"/>
                    <a:gd name="connsiteX2" fmla="*/ 166615 w 570981"/>
                    <a:gd name="connsiteY2" fmla="*/ 0 h 155535"/>
                    <a:gd name="connsiteX3" fmla="*/ 570981 w 570981"/>
                    <a:gd name="connsiteY3" fmla="*/ 0 h 155535"/>
                    <a:gd name="connsiteX4" fmla="*/ 404366 w 570981"/>
                    <a:gd name="connsiteY4" fmla="*/ 155535 h 15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1" h="155535">
                      <a:moveTo>
                        <a:pt x="404366" y="155535"/>
                      </a:moveTo>
                      <a:lnTo>
                        <a:pt x="0" y="155535"/>
                      </a:lnTo>
                      <a:lnTo>
                        <a:pt x="166615" y="0"/>
                      </a:lnTo>
                      <a:lnTo>
                        <a:pt x="570981" y="0"/>
                      </a:lnTo>
                      <a:lnTo>
                        <a:pt x="404366" y="155535"/>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pic>
        <p:nvPicPr>
          <p:cNvPr id="23" name="图片 22">
            <a:extLst>
              <a:ext uri="{FF2B5EF4-FFF2-40B4-BE49-F238E27FC236}">
                <a16:creationId xmlns:a16="http://schemas.microsoft.com/office/drawing/2014/main" id="{FBC1ABE7-0834-B049-389D-89808FF8E1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638" y="1169204"/>
            <a:ext cx="8403993" cy="6219148"/>
          </a:xfrm>
          <a:prstGeom prst="rect">
            <a:avLst/>
          </a:prstGeom>
        </p:spPr>
      </p:pic>
      <p:graphicFrame>
        <p:nvGraphicFramePr>
          <p:cNvPr id="30" name="表格 29">
            <a:extLst>
              <a:ext uri="{FF2B5EF4-FFF2-40B4-BE49-F238E27FC236}">
                <a16:creationId xmlns:a16="http://schemas.microsoft.com/office/drawing/2014/main" id="{22EA97A3-E02F-7730-840F-49E9CD5D4465}"/>
              </a:ext>
            </a:extLst>
          </p:cNvPr>
          <p:cNvGraphicFramePr>
            <a:graphicFrameLocks noGrp="1"/>
          </p:cNvGraphicFramePr>
          <p:nvPr/>
        </p:nvGraphicFramePr>
        <p:xfrm>
          <a:off x="6976872" y="1169203"/>
          <a:ext cx="5124343" cy="4620804"/>
        </p:xfrm>
        <a:graphic>
          <a:graphicData uri="http://schemas.openxmlformats.org/drawingml/2006/table">
            <a:tbl>
              <a:tblPr firstRow="1" firstCol="1" bandRow="1">
                <a:tableStyleId>{5C22544A-7EE6-4342-B048-85BDC9FD1C3A}</a:tableStyleId>
              </a:tblPr>
              <a:tblGrid>
                <a:gridCol w="946497">
                  <a:extLst>
                    <a:ext uri="{9D8B030D-6E8A-4147-A177-3AD203B41FA5}">
                      <a16:colId xmlns:a16="http://schemas.microsoft.com/office/drawing/2014/main" val="1359164420"/>
                    </a:ext>
                  </a:extLst>
                </a:gridCol>
                <a:gridCol w="1614335">
                  <a:extLst>
                    <a:ext uri="{9D8B030D-6E8A-4147-A177-3AD203B41FA5}">
                      <a16:colId xmlns:a16="http://schemas.microsoft.com/office/drawing/2014/main" val="3912731363"/>
                    </a:ext>
                  </a:extLst>
                </a:gridCol>
                <a:gridCol w="2563511">
                  <a:extLst>
                    <a:ext uri="{9D8B030D-6E8A-4147-A177-3AD203B41FA5}">
                      <a16:colId xmlns:a16="http://schemas.microsoft.com/office/drawing/2014/main" val="1032851435"/>
                    </a:ext>
                  </a:extLst>
                </a:gridCol>
              </a:tblGrid>
              <a:tr h="457391">
                <a:tc>
                  <a:txBody>
                    <a:bodyPr/>
                    <a:lstStyle/>
                    <a:p>
                      <a:pPr algn="ctr">
                        <a:lnSpc>
                          <a:spcPct val="115000"/>
                        </a:lnSpc>
                      </a:pPr>
                      <a:r>
                        <a:rPr lang="en-US" sz="1200" b="1" kern="100" dirty="0">
                          <a:effectLst/>
                          <a:latin typeface="Times New Roman" panose="02020603050405020304" pitchFamily="18" charset="0"/>
                          <a:cs typeface="Times New Roman" panose="02020603050405020304" pitchFamily="18" charset="0"/>
                        </a:rPr>
                        <a:t>Serial Number</a:t>
                      </a:r>
                      <a:endParaRPr lang="zh-CN" sz="1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pPr>
                      <a:r>
                        <a:rPr lang="en-US" sz="1200" b="1" kern="100" dirty="0">
                          <a:effectLst/>
                          <a:latin typeface="Times New Roman" panose="02020603050405020304" pitchFamily="18" charset="0"/>
                          <a:cs typeface="Times New Roman" panose="02020603050405020304" pitchFamily="18" charset="0"/>
                        </a:rPr>
                        <a:t> Instrument</a:t>
                      </a:r>
                      <a:endParaRPr lang="zh-CN" sz="1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pPr>
                      <a:r>
                        <a:rPr lang="en-US" sz="1200" b="1" kern="100" dirty="0">
                          <a:effectLst/>
                          <a:latin typeface="Times New Roman" panose="02020603050405020304" pitchFamily="18" charset="0"/>
                          <a:cs typeface="Times New Roman" panose="02020603050405020304" pitchFamily="18" charset="0"/>
                        </a:rPr>
                        <a:t>Acquisition time (UTC)</a:t>
                      </a:r>
                      <a:endParaRPr lang="zh-CN" sz="1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10074391"/>
                  </a:ext>
                </a:extLst>
              </a:tr>
              <a:tr h="219127">
                <a:tc>
                  <a:txBody>
                    <a:bodyPr/>
                    <a:lstStyle/>
                    <a:p>
                      <a:pPr algn="ctr">
                        <a:lnSpc>
                          <a:spcPct val="115000"/>
                        </a:lnSpc>
                      </a:pPr>
                      <a:r>
                        <a:rPr lang="en-US" sz="1200" b="1" kern="100" dirty="0">
                          <a:effectLst/>
                          <a:latin typeface="Times New Roman" panose="02020603050405020304" pitchFamily="18" charset="0"/>
                          <a:cs typeface="Times New Roman" panose="02020603050405020304" pitchFamily="18" charset="0"/>
                        </a:rPr>
                        <a:t>(1)</a:t>
                      </a:r>
                      <a:endParaRPr lang="zh-CN" sz="1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SMAP</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0836 UTC 18 July</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27215011"/>
                  </a:ext>
                </a:extLst>
              </a:tr>
              <a:tr h="219127">
                <a:tc>
                  <a:txBody>
                    <a:bodyPr/>
                    <a:lstStyle/>
                    <a:p>
                      <a:pPr algn="ctr">
                        <a:lnSpc>
                          <a:spcPct val="115000"/>
                        </a:lnSpc>
                      </a:pPr>
                      <a:r>
                        <a:rPr lang="en-US" sz="1200" b="1" kern="100" dirty="0">
                          <a:effectLst/>
                          <a:latin typeface="Times New Roman" panose="02020603050405020304" pitchFamily="18" charset="0"/>
                          <a:cs typeface="Times New Roman" panose="02020603050405020304" pitchFamily="18" charset="0"/>
                        </a:rPr>
                        <a:t>(2)</a:t>
                      </a:r>
                      <a:endParaRPr lang="zh-CN" sz="1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AMSR2</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pPr>
                      <a:r>
                        <a:rPr lang="en-US" sz="1200" b="1" kern="100" dirty="0">
                          <a:effectLst/>
                          <a:latin typeface="Times New Roman" panose="02020603050405020304" pitchFamily="18" charset="0"/>
                          <a:cs typeface="Times New Roman" panose="02020603050405020304" pitchFamily="18" charset="0"/>
                        </a:rPr>
                        <a:t>1707 UTC 18 July</a:t>
                      </a:r>
                      <a:endParaRPr lang="zh-CN" sz="1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17921840"/>
                  </a:ext>
                </a:extLst>
              </a:tr>
              <a:tr h="219127">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(3)</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1200" b="1" kern="100" dirty="0">
                          <a:effectLst/>
                          <a:latin typeface="Times New Roman" panose="02020603050405020304" pitchFamily="18" charset="0"/>
                          <a:cs typeface="Times New Roman" panose="02020603050405020304" pitchFamily="18" charset="0"/>
                        </a:rPr>
                        <a:t>SMAP</a:t>
                      </a:r>
                      <a:endParaRPr lang="zh-CN" sz="1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0912 UTC 19 July</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51765027"/>
                  </a:ext>
                </a:extLst>
              </a:tr>
              <a:tr h="219127">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(4)</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SMAP</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2118 UTC 19 July</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8946018"/>
                  </a:ext>
                </a:extLst>
              </a:tr>
              <a:tr h="219127">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(5)</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1200" b="1" kern="100" dirty="0">
                          <a:effectLst/>
                          <a:latin typeface="Times New Roman" panose="02020603050405020304" pitchFamily="18" charset="0"/>
                          <a:cs typeface="Times New Roman" panose="02020603050405020304" pitchFamily="18" charset="0"/>
                        </a:rPr>
                        <a:t>AMSR2</a:t>
                      </a:r>
                      <a:endParaRPr lang="zh-CN" sz="1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pPr>
                      <a:r>
                        <a:rPr lang="en-US" sz="1200" b="1" kern="100" dirty="0">
                          <a:effectLst/>
                          <a:latin typeface="Times New Roman" panose="02020603050405020304" pitchFamily="18" charset="0"/>
                          <a:cs typeface="Times New Roman" panose="02020603050405020304" pitchFamily="18" charset="0"/>
                        </a:rPr>
                        <a:t>0447 UTC 20 July</a:t>
                      </a:r>
                      <a:endParaRPr lang="zh-CN" sz="1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79459124"/>
                  </a:ext>
                </a:extLst>
              </a:tr>
              <a:tr h="219127">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(6)</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1200" b="1" kern="100" dirty="0">
                          <a:effectLst/>
                          <a:latin typeface="Times New Roman" panose="02020603050405020304" pitchFamily="18" charset="0"/>
                          <a:cs typeface="Times New Roman" panose="02020603050405020304" pitchFamily="18" charset="0"/>
                        </a:rPr>
                        <a:t>RS-2</a:t>
                      </a:r>
                      <a:endParaRPr lang="zh-CN" sz="1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0921 UTC 20 July</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6821312"/>
                  </a:ext>
                </a:extLst>
              </a:tr>
              <a:tr h="219127">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(7)</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1200" b="1" kern="100" dirty="0">
                          <a:effectLst/>
                          <a:latin typeface="Times New Roman" panose="02020603050405020304" pitchFamily="18" charset="0"/>
                          <a:cs typeface="Times New Roman" panose="02020603050405020304" pitchFamily="18" charset="0"/>
                        </a:rPr>
                        <a:t>AMSR2</a:t>
                      </a:r>
                      <a:endParaRPr lang="zh-CN" sz="1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1655 UTC 20 July</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5511053"/>
                  </a:ext>
                </a:extLst>
              </a:tr>
              <a:tr h="219127">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(8)</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SMAP</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2154 UTC 20 July</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06203627"/>
                  </a:ext>
                </a:extLst>
              </a:tr>
              <a:tr h="219127">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(9)</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1200" b="1" kern="100" dirty="0">
                          <a:effectLst/>
                          <a:latin typeface="Times New Roman" panose="02020603050405020304" pitchFamily="18" charset="0"/>
                          <a:cs typeface="Times New Roman" panose="02020603050405020304" pitchFamily="18" charset="0"/>
                        </a:rPr>
                        <a:t>AMSR2</a:t>
                      </a:r>
                      <a:endParaRPr lang="zh-CN" sz="1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1739 UTC 21 July</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69711226"/>
                  </a:ext>
                </a:extLst>
              </a:tr>
              <a:tr h="219127">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(10)</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Sl-1A</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pPr>
                      <a:r>
                        <a:rPr lang="en-US" sz="1200" b="1" kern="100" dirty="0">
                          <a:effectLst/>
                          <a:latin typeface="Times New Roman" panose="02020603050405020304" pitchFamily="18" charset="0"/>
                          <a:cs typeface="Times New Roman" panose="02020603050405020304" pitchFamily="18" charset="0"/>
                        </a:rPr>
                        <a:t>2136 UTC 21 July</a:t>
                      </a:r>
                      <a:endParaRPr lang="zh-CN" sz="1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8739023"/>
                  </a:ext>
                </a:extLst>
              </a:tr>
              <a:tr h="219127">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(11)</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AMSR2</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pPr>
                      <a:r>
                        <a:rPr lang="en-US" sz="1200" b="1" kern="100" dirty="0">
                          <a:effectLst/>
                          <a:latin typeface="Times New Roman" panose="02020603050405020304" pitchFamily="18" charset="0"/>
                          <a:cs typeface="Times New Roman" panose="02020603050405020304" pitchFamily="18" charset="0"/>
                        </a:rPr>
                        <a:t>0435 UTC 22 July</a:t>
                      </a:r>
                      <a:endParaRPr lang="zh-CN" sz="1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007517"/>
                  </a:ext>
                </a:extLst>
              </a:tr>
              <a:tr h="219127">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(12)</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SMAP</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pPr>
                      <a:r>
                        <a:rPr lang="en-US" sz="1200" b="1" kern="100" dirty="0">
                          <a:effectLst/>
                          <a:latin typeface="Times New Roman" panose="02020603050405020304" pitchFamily="18" charset="0"/>
                          <a:cs typeface="Times New Roman" panose="02020603050405020304" pitchFamily="18" charset="0"/>
                        </a:rPr>
                        <a:t>0924 UTC 22 July</a:t>
                      </a:r>
                      <a:endParaRPr lang="zh-CN" sz="1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0555064"/>
                  </a:ext>
                </a:extLst>
              </a:tr>
              <a:tr h="219127">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(13)</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SMAP</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2130 UTC 22 July</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5576000"/>
                  </a:ext>
                </a:extLst>
              </a:tr>
              <a:tr h="219127">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(14)</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AMSR2</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pPr>
                      <a:r>
                        <a:rPr lang="en-US" sz="1200" b="1" kern="100" dirty="0">
                          <a:effectLst/>
                          <a:latin typeface="Times New Roman" panose="02020603050405020304" pitchFamily="18" charset="0"/>
                          <a:cs typeface="Times New Roman" panose="02020603050405020304" pitchFamily="18" charset="0"/>
                        </a:rPr>
                        <a:t>0518 UTC 23 July</a:t>
                      </a:r>
                      <a:endParaRPr lang="zh-CN" sz="1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8013855"/>
                  </a:ext>
                </a:extLst>
              </a:tr>
              <a:tr h="219127">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(15)</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AMSR2</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pPr>
                      <a:r>
                        <a:rPr lang="en-US" sz="1200" b="1" kern="100" dirty="0">
                          <a:effectLst/>
                          <a:latin typeface="Times New Roman" panose="02020603050405020304" pitchFamily="18" charset="0"/>
                          <a:cs typeface="Times New Roman" panose="02020603050405020304" pitchFamily="18" charset="0"/>
                        </a:rPr>
                        <a:t>1726 UTC 23 July</a:t>
                      </a:r>
                      <a:endParaRPr lang="zh-CN" sz="1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9223425"/>
                  </a:ext>
                </a:extLst>
              </a:tr>
              <a:tr h="219127">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(16)</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SMAP</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pPr>
                      <a:r>
                        <a:rPr lang="en-US" sz="1200" b="1" kern="100" dirty="0">
                          <a:effectLst/>
                          <a:latin typeface="Times New Roman" panose="02020603050405020304" pitchFamily="18" charset="0"/>
                          <a:cs typeface="Times New Roman" panose="02020603050405020304" pitchFamily="18" charset="0"/>
                        </a:rPr>
                        <a:t>2206 UTC 23 July</a:t>
                      </a:r>
                      <a:endParaRPr lang="zh-CN" sz="1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29375535"/>
                  </a:ext>
                </a:extLst>
              </a:tr>
              <a:tr h="219127">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(17)</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AMSR2</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pPr>
                      <a:r>
                        <a:rPr lang="en-US" sz="1200" b="1" kern="100" dirty="0">
                          <a:effectLst/>
                          <a:latin typeface="Times New Roman" panose="02020603050405020304" pitchFamily="18" charset="0"/>
                          <a:cs typeface="Times New Roman" panose="02020603050405020304" pitchFamily="18" charset="0"/>
                        </a:rPr>
                        <a:t>0424 UTC 24 July</a:t>
                      </a:r>
                      <a:endParaRPr lang="zh-CN" sz="1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81399370"/>
                  </a:ext>
                </a:extLst>
              </a:tr>
              <a:tr h="219127">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(18)</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Sl-1A</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pPr>
                      <a:r>
                        <a:rPr lang="en-US" sz="1200" b="1" kern="100" dirty="0">
                          <a:effectLst/>
                          <a:latin typeface="Times New Roman" panose="02020603050405020304" pitchFamily="18" charset="0"/>
                          <a:cs typeface="Times New Roman" panose="02020603050405020304" pitchFamily="18" charset="0"/>
                        </a:rPr>
                        <a:t>0954 UTC 24 July</a:t>
                      </a:r>
                      <a:endParaRPr lang="zh-CN" sz="1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57696418"/>
                  </a:ext>
                </a:extLst>
              </a:tr>
              <a:tr h="219127">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(19)</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1200" b="1" kern="100">
                          <a:effectLst/>
                          <a:latin typeface="Times New Roman" panose="02020603050405020304" pitchFamily="18" charset="0"/>
                          <a:cs typeface="Times New Roman" panose="02020603050405020304" pitchFamily="18" charset="0"/>
                        </a:rPr>
                        <a:t>AMSR2</a:t>
                      </a:r>
                      <a:endParaRPr lang="zh-CN" sz="1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pPr>
                      <a:r>
                        <a:rPr lang="en-US" sz="1200" b="1" kern="100" dirty="0">
                          <a:effectLst/>
                          <a:latin typeface="Times New Roman" panose="02020603050405020304" pitchFamily="18" charset="0"/>
                          <a:cs typeface="Times New Roman" panose="02020603050405020304" pitchFamily="18" charset="0"/>
                        </a:rPr>
                        <a:t>0507 UTC 25 July</a:t>
                      </a:r>
                      <a:endParaRPr lang="zh-CN" sz="1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51651579"/>
                  </a:ext>
                </a:extLst>
              </a:tr>
            </a:tbl>
          </a:graphicData>
        </a:graphic>
      </p:graphicFrame>
      <p:grpSp>
        <p:nvGrpSpPr>
          <p:cNvPr id="31" name="组合 30">
            <a:extLst>
              <a:ext uri="{FF2B5EF4-FFF2-40B4-BE49-F238E27FC236}">
                <a16:creationId xmlns:a16="http://schemas.microsoft.com/office/drawing/2014/main" id="{D0DC16DF-6EF3-940B-2A3A-AA583789F982}"/>
              </a:ext>
            </a:extLst>
          </p:cNvPr>
          <p:cNvGrpSpPr/>
          <p:nvPr/>
        </p:nvGrpSpPr>
        <p:grpSpPr>
          <a:xfrm>
            <a:off x="90784" y="5890583"/>
            <a:ext cx="12010433" cy="1323439"/>
            <a:chOff x="6785078" y="620114"/>
            <a:chExt cx="5345403" cy="7743819"/>
          </a:xfrm>
        </p:grpSpPr>
        <p:sp>
          <p:nvSpPr>
            <p:cNvPr id="32" name="文本框 31">
              <a:extLst>
                <a:ext uri="{FF2B5EF4-FFF2-40B4-BE49-F238E27FC236}">
                  <a16:creationId xmlns:a16="http://schemas.microsoft.com/office/drawing/2014/main" id="{59BB2A38-353C-65F7-C4AD-B6EF73A76368}"/>
                </a:ext>
              </a:extLst>
            </p:cNvPr>
            <p:cNvSpPr txBox="1"/>
            <p:nvPr/>
          </p:nvSpPr>
          <p:spPr>
            <a:xfrm>
              <a:off x="6785078" y="620114"/>
              <a:ext cx="5345402" cy="7743819"/>
            </a:xfrm>
            <a:prstGeom prst="rect">
              <a:avLst/>
            </a:prstGeom>
            <a:noFill/>
          </p:spPr>
          <p:txBody>
            <a:bodyPr wrap="square">
              <a:spAutoFit/>
            </a:bodyPr>
            <a:lstStyle/>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r>
                <a:rPr kumimoji="0" lang="en-US" altLang="zh-CN" sz="16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We used seven SMAP, nine AMSR2, one RS-2 and two Sl-1A sea-surface wind field observation samples from July 18 to July 25 to study the evolution of the wind field structure in Typhoon In-fa. Table shows the acquisition time for each sample.</a:t>
              </a:r>
              <a:endParaRPr kumimoji="0" lang="zh-CN" altLang="en-US" sz="1600" b="1" i="0" u="none" strike="noStrike" kern="1200" cap="none" spc="0" normalizeH="0" baseline="0" noProof="0" dirty="0">
                <a:ln>
                  <a:noFill/>
                </a:ln>
                <a:solidFill>
                  <a:srgbClr val="002060"/>
                </a:solidFill>
                <a:effectLst/>
                <a:uLnTx/>
                <a:uFillTx/>
                <a:latin typeface="Calibri"/>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0457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矩形 32">
              <a:extLst>
                <a:ext uri="{FF2B5EF4-FFF2-40B4-BE49-F238E27FC236}">
                  <a16:creationId xmlns:a16="http://schemas.microsoft.com/office/drawing/2014/main" id="{DB198291-00CE-B8E2-74FA-B5F3AA0A76E2}"/>
                </a:ext>
              </a:extLst>
            </p:cNvPr>
            <p:cNvSpPr/>
            <p:nvPr/>
          </p:nvSpPr>
          <p:spPr>
            <a:xfrm>
              <a:off x="6785079" y="673694"/>
              <a:ext cx="5345402" cy="509793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mc:AlternateContent xmlns:mc="http://schemas.openxmlformats.org/markup-compatibility/2006">
        <mc:Choice xmlns:am3d="http://schemas.microsoft.com/office/drawing/2017/model3d" Requires="am3d">
          <p:graphicFrame>
            <p:nvGraphicFramePr>
              <p:cNvPr id="2" name="3D 模型 1">
                <a:extLst>
                  <a:ext uri="{FF2B5EF4-FFF2-40B4-BE49-F238E27FC236}">
                    <a16:creationId xmlns:a16="http://schemas.microsoft.com/office/drawing/2014/main" id="{A4DEC36A-3416-E215-E6B6-E58A0F7C12A5}"/>
                  </a:ext>
                </a:extLst>
              </p:cNvPr>
              <p:cNvGraphicFramePr>
                <a:graphicFrameLocks noChangeAspect="1"/>
              </p:cNvGraphicFramePr>
              <p:nvPr/>
            </p:nvGraphicFramePr>
            <p:xfrm>
              <a:off x="10315228" y="120354"/>
              <a:ext cx="1686981" cy="824250"/>
            </p:xfrm>
            <a:graphic>
              <a:graphicData uri="http://schemas.microsoft.com/office/drawing/2017/model3d">
                <am3d:model3d r:embed="rId3">
                  <am3d:spPr>
                    <a:xfrm>
                      <a:off x="0" y="0"/>
                      <a:ext cx="1686981" cy="824250"/>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4"/>
                  </am3d:raster>
                  <am3d:objViewport viewportSz="26181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模型 1">
                <a:extLst>
                  <a:ext uri="{FF2B5EF4-FFF2-40B4-BE49-F238E27FC236}">
                    <a16:creationId xmlns:a16="http://schemas.microsoft.com/office/drawing/2014/main" id="{A4DEC36A-3416-E215-E6B6-E58A0F7C12A5}"/>
                  </a:ext>
                </a:extLst>
              </p:cNvPr>
              <p:cNvPicPr>
                <a:picLocks noGrp="1" noRot="1" noChangeAspect="1" noMove="1" noResize="1" noEditPoints="1" noAdjustHandles="1" noChangeArrowheads="1" noChangeShapeType="1" noCrop="1"/>
              </p:cNvPicPr>
              <p:nvPr/>
            </p:nvPicPr>
            <p:blipFill>
              <a:blip r:embed="rId4"/>
              <a:stretch>
                <a:fillRect/>
              </a:stretch>
            </p:blipFill>
            <p:spPr>
              <a:xfrm>
                <a:off x="10315228" y="120354"/>
                <a:ext cx="1686981" cy="824250"/>
              </a:xfrm>
              <a:prstGeom prst="rect">
                <a:avLst/>
              </a:prstGeom>
            </p:spPr>
          </p:pic>
        </mc:Fallback>
      </mc:AlternateContent>
    </p:spTree>
    <p:extLst>
      <p:ext uri="{BB962C8B-B14F-4D97-AF65-F5344CB8AC3E}">
        <p14:creationId xmlns:p14="http://schemas.microsoft.com/office/powerpoint/2010/main" val="160396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1000"/>
                                  </p:stCondLst>
                                  <p:childTnLst>
                                    <p:animRot by="21600000">
                                      <p:cBhvr>
                                        <p:cTn id="6" dur="20000" fill="hold"/>
                                        <p:tgtEl>
                                          <p:spTgt spid="2"/>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74B5"/>
            </a:gs>
            <a:gs pos="53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77B5F84E-528E-4599-A565-4BD377B64B48}"/>
              </a:ext>
            </a:extLst>
          </p:cNvPr>
          <p:cNvGrpSpPr/>
          <p:nvPr/>
        </p:nvGrpSpPr>
        <p:grpSpPr>
          <a:xfrm>
            <a:off x="0" y="-217191"/>
            <a:ext cx="12193588" cy="1436391"/>
            <a:chOff x="-1588" y="79375"/>
            <a:chExt cx="12193588" cy="1477963"/>
          </a:xfrm>
        </p:grpSpPr>
        <p:sp>
          <p:nvSpPr>
            <p:cNvPr id="36" name="任意形状 135">
              <a:extLst>
                <a:ext uri="{FF2B5EF4-FFF2-40B4-BE49-F238E27FC236}">
                  <a16:creationId xmlns:a16="http://schemas.microsoft.com/office/drawing/2014/main" id="{AD280E91-2831-425A-9FF0-1765A861F013}"/>
                </a:ext>
              </a:extLst>
            </p:cNvPr>
            <p:cNvSpPr/>
            <p:nvPr/>
          </p:nvSpPr>
          <p:spPr>
            <a:xfrm rot="16200000">
              <a:off x="743743" y="-429418"/>
              <a:ext cx="123825" cy="1614488"/>
            </a:xfrm>
            <a:custGeom>
              <a:avLst/>
              <a:gdLst>
                <a:gd name="connsiteX0" fmla="*/ 124792 w 124792"/>
                <a:gd name="connsiteY0" fmla="*/ 2 h 1615180"/>
                <a:gd name="connsiteX1" fmla="*/ 124792 w 124792"/>
                <a:gd name="connsiteY1" fmla="*/ 1615180 h 1615180"/>
                <a:gd name="connsiteX2" fmla="*/ 116959 w 124792"/>
                <a:gd name="connsiteY2" fmla="*/ 1589947 h 1615180"/>
                <a:gd name="connsiteX3" fmla="*/ 63113 w 124792"/>
                <a:gd name="connsiteY3" fmla="*/ 1490742 h 1615180"/>
                <a:gd name="connsiteX4" fmla="*/ 0 w 124792"/>
                <a:gd name="connsiteY4" fmla="*/ 1414249 h 1615180"/>
                <a:gd name="connsiteX5" fmla="*/ 0 w 124792"/>
                <a:gd name="connsiteY5" fmla="*/ 0 h 1615180"/>
                <a:gd name="connsiteX6" fmla="*/ 124792 w 124792"/>
                <a:gd name="connsiteY6" fmla="*/ 2 h 1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2" h="1615180">
                  <a:moveTo>
                    <a:pt x="124792" y="2"/>
                  </a:moveTo>
                  <a:lnTo>
                    <a:pt x="124792" y="1615180"/>
                  </a:lnTo>
                  <a:lnTo>
                    <a:pt x="116959" y="1589947"/>
                  </a:lnTo>
                  <a:cubicBezTo>
                    <a:pt x="102183" y="1555011"/>
                    <a:pt x="84103" y="1521813"/>
                    <a:pt x="63113" y="1490742"/>
                  </a:cubicBezTo>
                  <a:lnTo>
                    <a:pt x="0" y="1414249"/>
                  </a:lnTo>
                  <a:lnTo>
                    <a:pt x="0" y="0"/>
                  </a:lnTo>
                  <a:lnTo>
                    <a:pt x="124792" y="2"/>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任意形状 134">
              <a:extLst>
                <a:ext uri="{FF2B5EF4-FFF2-40B4-BE49-F238E27FC236}">
                  <a16:creationId xmlns:a16="http://schemas.microsoft.com/office/drawing/2014/main" id="{90DE13D9-7B54-4E0E-A54D-5CFE12445AEB}"/>
                </a:ext>
              </a:extLst>
            </p:cNvPr>
            <p:cNvSpPr/>
            <p:nvPr/>
          </p:nvSpPr>
          <p:spPr>
            <a:xfrm rot="16200000">
              <a:off x="595312" y="-38100"/>
              <a:ext cx="125413" cy="1319213"/>
            </a:xfrm>
            <a:custGeom>
              <a:avLst/>
              <a:gdLst>
                <a:gd name="connsiteX0" fmla="*/ 124792 w 124792"/>
                <a:gd name="connsiteY0" fmla="*/ 0 h 1319998"/>
                <a:gd name="connsiteX1" fmla="*/ 124792 w 124792"/>
                <a:gd name="connsiteY1" fmla="*/ 1319998 h 1319998"/>
                <a:gd name="connsiteX2" fmla="*/ 49528 w 124792"/>
                <a:gd name="connsiteY2" fmla="*/ 1279147 h 1319998"/>
                <a:gd name="connsiteX3" fmla="*/ 0 w 124792"/>
                <a:gd name="connsiteY3" fmla="*/ 1263772 h 1319998"/>
                <a:gd name="connsiteX4" fmla="*/ 0 w 124792"/>
                <a:gd name="connsiteY4" fmla="*/ 0 h 1319998"/>
                <a:gd name="connsiteX5" fmla="*/ 124792 w 124792"/>
                <a:gd name="connsiteY5" fmla="*/ 0 h 13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998">
                  <a:moveTo>
                    <a:pt x="124792" y="0"/>
                  </a:moveTo>
                  <a:lnTo>
                    <a:pt x="124792" y="1319998"/>
                  </a:lnTo>
                  <a:lnTo>
                    <a:pt x="49528" y="1279147"/>
                  </a:lnTo>
                  <a:lnTo>
                    <a:pt x="0" y="1263772"/>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任意形状 133">
              <a:extLst>
                <a:ext uri="{FF2B5EF4-FFF2-40B4-BE49-F238E27FC236}">
                  <a16:creationId xmlns:a16="http://schemas.microsoft.com/office/drawing/2014/main" id="{1A983AB0-6451-4C83-8E68-780527A9FAD3}"/>
                </a:ext>
              </a:extLst>
            </p:cNvPr>
            <p:cNvSpPr/>
            <p:nvPr/>
          </p:nvSpPr>
          <p:spPr>
            <a:xfrm rot="16200000">
              <a:off x="554832" y="242093"/>
              <a:ext cx="125412" cy="1238251"/>
            </a:xfrm>
            <a:custGeom>
              <a:avLst/>
              <a:gdLst>
                <a:gd name="connsiteX0" fmla="*/ 124792 w 124792"/>
                <a:gd name="connsiteY0" fmla="*/ 0 h 1239543"/>
                <a:gd name="connsiteX1" fmla="*/ 124792 w 124792"/>
                <a:gd name="connsiteY1" fmla="*/ 1239543 h 1239543"/>
                <a:gd name="connsiteX2" fmla="*/ 62397 w 124792"/>
                <a:gd name="connsiteY2" fmla="*/ 1233253 h 1239543"/>
                <a:gd name="connsiteX3" fmla="*/ 0 w 124792"/>
                <a:gd name="connsiteY3" fmla="*/ 1239543 h 1239543"/>
                <a:gd name="connsiteX4" fmla="*/ 0 w 124792"/>
                <a:gd name="connsiteY4" fmla="*/ 0 h 1239543"/>
                <a:gd name="connsiteX5" fmla="*/ 124792 w 124792"/>
                <a:gd name="connsiteY5" fmla="*/ 0 h 12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239543">
                  <a:moveTo>
                    <a:pt x="124792" y="0"/>
                  </a:moveTo>
                  <a:lnTo>
                    <a:pt x="124792" y="1239543"/>
                  </a:lnTo>
                  <a:lnTo>
                    <a:pt x="62397" y="1233253"/>
                  </a:lnTo>
                  <a:lnTo>
                    <a:pt x="0" y="123954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任意形状 132">
              <a:extLst>
                <a:ext uri="{FF2B5EF4-FFF2-40B4-BE49-F238E27FC236}">
                  <a16:creationId xmlns:a16="http://schemas.microsoft.com/office/drawing/2014/main" id="{BEA126F8-8210-42AD-AAE6-7C81C24BF8E1}"/>
                </a:ext>
              </a:extLst>
            </p:cNvPr>
            <p:cNvSpPr/>
            <p:nvPr/>
          </p:nvSpPr>
          <p:spPr>
            <a:xfrm rot="16200000">
              <a:off x="596106" y="440531"/>
              <a:ext cx="123825" cy="1319213"/>
            </a:xfrm>
            <a:custGeom>
              <a:avLst/>
              <a:gdLst>
                <a:gd name="connsiteX0" fmla="*/ 124792 w 124792"/>
                <a:gd name="connsiteY0" fmla="*/ 0 h 1319323"/>
                <a:gd name="connsiteX1" fmla="*/ 124792 w 124792"/>
                <a:gd name="connsiteY1" fmla="*/ 1263386 h 1319323"/>
                <a:gd name="connsiteX2" fmla="*/ 74020 w 124792"/>
                <a:gd name="connsiteY2" fmla="*/ 1279147 h 1319323"/>
                <a:gd name="connsiteX3" fmla="*/ 0 w 124792"/>
                <a:gd name="connsiteY3" fmla="*/ 1319323 h 1319323"/>
                <a:gd name="connsiteX4" fmla="*/ 0 w 124792"/>
                <a:gd name="connsiteY4" fmla="*/ 0 h 1319323"/>
                <a:gd name="connsiteX5" fmla="*/ 124792 w 124792"/>
                <a:gd name="connsiteY5" fmla="*/ 0 h 13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323">
                  <a:moveTo>
                    <a:pt x="124792" y="0"/>
                  </a:moveTo>
                  <a:lnTo>
                    <a:pt x="124792" y="1263386"/>
                  </a:lnTo>
                  <a:lnTo>
                    <a:pt x="74020" y="1279147"/>
                  </a:lnTo>
                  <a:lnTo>
                    <a:pt x="0" y="131932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任意形状 131">
              <a:extLst>
                <a:ext uri="{FF2B5EF4-FFF2-40B4-BE49-F238E27FC236}">
                  <a16:creationId xmlns:a16="http://schemas.microsoft.com/office/drawing/2014/main" id="{87999705-2284-40B3-B52E-8178118AAB7F}"/>
                </a:ext>
              </a:extLst>
            </p:cNvPr>
            <p:cNvSpPr/>
            <p:nvPr/>
          </p:nvSpPr>
          <p:spPr>
            <a:xfrm rot="16200000">
              <a:off x="734218" y="540544"/>
              <a:ext cx="125413" cy="1597026"/>
            </a:xfrm>
            <a:custGeom>
              <a:avLst/>
              <a:gdLst>
                <a:gd name="connsiteX0" fmla="*/ 124793 w 124793"/>
                <a:gd name="connsiteY0" fmla="*/ 0 h 1596957"/>
                <a:gd name="connsiteX1" fmla="*/ 124793 w 124793"/>
                <a:gd name="connsiteY1" fmla="*/ 1407391 h 1596957"/>
                <a:gd name="connsiteX2" fmla="*/ 56022 w 124793"/>
                <a:gd name="connsiteY2" fmla="*/ 1490742 h 1596957"/>
                <a:gd name="connsiteX3" fmla="*/ 2176 w 124793"/>
                <a:gd name="connsiteY3" fmla="*/ 1589947 h 1596957"/>
                <a:gd name="connsiteX4" fmla="*/ 0 w 124793"/>
                <a:gd name="connsiteY4" fmla="*/ 1596957 h 1596957"/>
                <a:gd name="connsiteX5" fmla="*/ 1 w 124793"/>
                <a:gd name="connsiteY5" fmla="*/ 0 h 1596957"/>
                <a:gd name="connsiteX6" fmla="*/ 124793 w 124793"/>
                <a:gd name="connsiteY6" fmla="*/ 0 h 15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3" h="1596957">
                  <a:moveTo>
                    <a:pt x="124793" y="0"/>
                  </a:moveTo>
                  <a:lnTo>
                    <a:pt x="124793" y="1407391"/>
                  </a:lnTo>
                  <a:lnTo>
                    <a:pt x="56022" y="1490742"/>
                  </a:lnTo>
                  <a:cubicBezTo>
                    <a:pt x="35032" y="1521813"/>
                    <a:pt x="16952" y="1555011"/>
                    <a:pt x="2176" y="1589947"/>
                  </a:cubicBezTo>
                  <a:lnTo>
                    <a:pt x="0" y="1596957"/>
                  </a:lnTo>
                  <a:lnTo>
                    <a:pt x="1" y="0"/>
                  </a:lnTo>
                  <a:lnTo>
                    <a:pt x="124793"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5" name="组合 44">
              <a:extLst>
                <a:ext uri="{FF2B5EF4-FFF2-40B4-BE49-F238E27FC236}">
                  <a16:creationId xmlns:a16="http://schemas.microsoft.com/office/drawing/2014/main" id="{2507E356-BFF6-44EB-8ECB-ED77F3014010}"/>
                </a:ext>
              </a:extLst>
            </p:cNvPr>
            <p:cNvGrpSpPr/>
            <p:nvPr/>
          </p:nvGrpSpPr>
          <p:grpSpPr>
            <a:xfrm>
              <a:off x="1382713" y="79375"/>
              <a:ext cx="10809287" cy="1477963"/>
              <a:chOff x="1382713" y="79375"/>
              <a:chExt cx="10809287" cy="1477963"/>
            </a:xfrm>
          </p:grpSpPr>
          <p:sp>
            <p:nvSpPr>
              <p:cNvPr id="46" name="任意形状 156">
                <a:extLst>
                  <a:ext uri="{FF2B5EF4-FFF2-40B4-BE49-F238E27FC236}">
                    <a16:creationId xmlns:a16="http://schemas.microsoft.com/office/drawing/2014/main" id="{EA9F76A8-165C-4D7F-A6F9-7C5C48ADA12B}"/>
                  </a:ext>
                </a:extLst>
              </p:cNvPr>
              <p:cNvSpPr/>
              <p:nvPr/>
            </p:nvSpPr>
            <p:spPr>
              <a:xfrm rot="10800000">
                <a:off x="8374063" y="79375"/>
                <a:ext cx="657225" cy="236538"/>
              </a:xfrm>
              <a:custGeom>
                <a:avLst/>
                <a:gdLst>
                  <a:gd name="connsiteX0" fmla="*/ 404366 w 656792"/>
                  <a:gd name="connsiteY0" fmla="*/ 235639 h 235639"/>
                  <a:gd name="connsiteX1" fmla="*/ 0 w 656792"/>
                  <a:gd name="connsiteY1" fmla="*/ 235639 h 235639"/>
                  <a:gd name="connsiteX2" fmla="*/ 252426 w 656792"/>
                  <a:gd name="connsiteY2" fmla="*/ 0 h 235639"/>
                  <a:gd name="connsiteX3" fmla="*/ 656792 w 656792"/>
                  <a:gd name="connsiteY3" fmla="*/ 0 h 235639"/>
                  <a:gd name="connsiteX4" fmla="*/ 404366 w 656792"/>
                  <a:gd name="connsiteY4" fmla="*/ 235639 h 2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92" h="235639">
                    <a:moveTo>
                      <a:pt x="404366" y="235639"/>
                    </a:moveTo>
                    <a:lnTo>
                      <a:pt x="0" y="235639"/>
                    </a:lnTo>
                    <a:lnTo>
                      <a:pt x="252426" y="0"/>
                    </a:lnTo>
                    <a:lnTo>
                      <a:pt x="656792" y="0"/>
                    </a:lnTo>
                    <a:lnTo>
                      <a:pt x="404366" y="235639"/>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7" name="组合 46">
                <a:extLst>
                  <a:ext uri="{FF2B5EF4-FFF2-40B4-BE49-F238E27FC236}">
                    <a16:creationId xmlns:a16="http://schemas.microsoft.com/office/drawing/2014/main" id="{3339FAB0-F477-43D0-86A1-CA41C2A85288}"/>
                  </a:ext>
                </a:extLst>
              </p:cNvPr>
              <p:cNvGrpSpPr/>
              <p:nvPr/>
            </p:nvGrpSpPr>
            <p:grpSpPr>
              <a:xfrm>
                <a:off x="1382713" y="296365"/>
                <a:ext cx="10809287" cy="1260973"/>
                <a:chOff x="1382713" y="296365"/>
                <a:chExt cx="10809287" cy="1260973"/>
              </a:xfrm>
            </p:grpSpPr>
            <p:sp>
              <p:nvSpPr>
                <p:cNvPr id="48" name="任意形状 152">
                  <a:extLst>
                    <a:ext uri="{FF2B5EF4-FFF2-40B4-BE49-F238E27FC236}">
                      <a16:creationId xmlns:a16="http://schemas.microsoft.com/office/drawing/2014/main" id="{B47C1A70-AA79-431B-9FBD-A211B2A53DF6}"/>
                    </a:ext>
                  </a:extLst>
                </p:cNvPr>
                <p:cNvSpPr/>
                <p:nvPr/>
              </p:nvSpPr>
              <p:spPr>
                <a:xfrm rot="10800000">
                  <a:off x="1382713" y="315913"/>
                  <a:ext cx="6991350" cy="1085850"/>
                </a:xfrm>
                <a:custGeom>
                  <a:avLst/>
                  <a:gdLst>
                    <a:gd name="connsiteX0" fmla="*/ 6448497 w 6991631"/>
                    <a:gd name="connsiteY0" fmla="*/ 1086268 h 1086268"/>
                    <a:gd name="connsiteX1" fmla="*/ 0 w 6991631"/>
                    <a:gd name="connsiteY1" fmla="*/ 1086268 h 1086268"/>
                    <a:gd name="connsiteX2" fmla="*/ 1163654 w 6991631"/>
                    <a:gd name="connsiteY2" fmla="*/ 0 h 1086268"/>
                    <a:gd name="connsiteX3" fmla="*/ 6448497 w 6991631"/>
                    <a:gd name="connsiteY3" fmla="*/ 0 h 1086268"/>
                    <a:gd name="connsiteX4" fmla="*/ 6991631 w 6991631"/>
                    <a:gd name="connsiteY4" fmla="*/ 543134 h 1086268"/>
                    <a:gd name="connsiteX5" fmla="*/ 6448497 w 6991631"/>
                    <a:gd name="connsiteY5" fmla="*/ 1086268 h 10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631" h="1086268">
                      <a:moveTo>
                        <a:pt x="6448497" y="1086268"/>
                      </a:moveTo>
                      <a:lnTo>
                        <a:pt x="0" y="1086268"/>
                      </a:lnTo>
                      <a:lnTo>
                        <a:pt x="1163654" y="0"/>
                      </a:lnTo>
                      <a:lnTo>
                        <a:pt x="6448497" y="0"/>
                      </a:lnTo>
                      <a:cubicBezTo>
                        <a:pt x="6748462" y="0"/>
                        <a:pt x="6991631" y="243169"/>
                        <a:pt x="6991631" y="543134"/>
                      </a:cubicBezTo>
                      <a:cubicBezTo>
                        <a:pt x="6991631" y="843099"/>
                        <a:pt x="6748462" y="1086268"/>
                        <a:pt x="6448497" y="1086268"/>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文本框 49">
                  <a:extLst>
                    <a:ext uri="{FF2B5EF4-FFF2-40B4-BE49-F238E27FC236}">
                      <a16:creationId xmlns:a16="http://schemas.microsoft.com/office/drawing/2014/main" id="{9E0E8C88-F2FC-4D2C-9F47-513F8A1969A2}"/>
                    </a:ext>
                  </a:extLst>
                </p:cNvPr>
                <p:cNvSpPr txBox="1"/>
                <p:nvPr/>
              </p:nvSpPr>
              <p:spPr>
                <a:xfrm>
                  <a:off x="1822450" y="582613"/>
                  <a:ext cx="390525"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宋体" panose="02010600030101010101" pitchFamily="2" charset="-122"/>
                    <a:cs typeface="宋体" panose="02010600030101010101" pitchFamily="2" charset="-122"/>
                  </a:endParaRPr>
                </a:p>
              </p:txBody>
            </p:sp>
            <p:sp>
              <p:nvSpPr>
                <p:cNvPr id="51" name="文本框 50">
                  <a:extLst>
                    <a:ext uri="{FF2B5EF4-FFF2-40B4-BE49-F238E27FC236}">
                      <a16:creationId xmlns:a16="http://schemas.microsoft.com/office/drawing/2014/main" id="{83F6ED41-3E12-4764-A3AC-3B22F14B53CC}"/>
                    </a:ext>
                  </a:extLst>
                </p:cNvPr>
                <p:cNvSpPr txBox="1"/>
                <p:nvPr/>
              </p:nvSpPr>
              <p:spPr>
                <a:xfrm>
                  <a:off x="1463674" y="296365"/>
                  <a:ext cx="7168063" cy="110839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Observation and verification results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for Typhoon In-fa (2021)</a:t>
                  </a:r>
                </a:p>
              </p:txBody>
            </p:sp>
            <p:sp>
              <p:nvSpPr>
                <p:cNvPr id="52" name="任意形状 157">
                  <a:extLst>
                    <a:ext uri="{FF2B5EF4-FFF2-40B4-BE49-F238E27FC236}">
                      <a16:creationId xmlns:a16="http://schemas.microsoft.com/office/drawing/2014/main" id="{A405A89E-CCE3-42DD-BB8E-64F9C44CA1D2}"/>
                    </a:ext>
                  </a:extLst>
                </p:cNvPr>
                <p:cNvSpPr/>
                <p:nvPr/>
              </p:nvSpPr>
              <p:spPr>
                <a:xfrm rot="10800000">
                  <a:off x="7615238" y="315913"/>
                  <a:ext cx="4576762" cy="1085850"/>
                </a:xfrm>
                <a:custGeom>
                  <a:avLst/>
                  <a:gdLst>
                    <a:gd name="connsiteX0" fmla="*/ 3412957 w 4576611"/>
                    <a:gd name="connsiteY0" fmla="*/ 1086268 h 1086268"/>
                    <a:gd name="connsiteX1" fmla="*/ 0 w 4576611"/>
                    <a:gd name="connsiteY1" fmla="*/ 1086268 h 1086268"/>
                    <a:gd name="connsiteX2" fmla="*/ 0 w 4576611"/>
                    <a:gd name="connsiteY2" fmla="*/ 0 h 1086268"/>
                    <a:gd name="connsiteX3" fmla="*/ 4576611 w 4576611"/>
                    <a:gd name="connsiteY3" fmla="*/ 0 h 1086268"/>
                    <a:gd name="connsiteX4" fmla="*/ 3412957 w 4576611"/>
                    <a:gd name="connsiteY4" fmla="*/ 1086268 h 108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611" h="1086268">
                      <a:moveTo>
                        <a:pt x="3412957" y="1086268"/>
                      </a:moveTo>
                      <a:lnTo>
                        <a:pt x="0" y="1086268"/>
                      </a:lnTo>
                      <a:lnTo>
                        <a:pt x="0" y="0"/>
                      </a:lnTo>
                      <a:lnTo>
                        <a:pt x="4576611" y="0"/>
                      </a:lnTo>
                      <a:lnTo>
                        <a:pt x="3412957" y="1086268"/>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任意形状 158">
                  <a:extLst>
                    <a:ext uri="{FF2B5EF4-FFF2-40B4-BE49-F238E27FC236}">
                      <a16:creationId xmlns:a16="http://schemas.microsoft.com/office/drawing/2014/main" id="{F48BF60E-D11C-42B0-ADA5-C179ABB43F58}"/>
                    </a:ext>
                  </a:extLst>
                </p:cNvPr>
                <p:cNvSpPr/>
                <p:nvPr/>
              </p:nvSpPr>
              <p:spPr>
                <a:xfrm rot="10800000">
                  <a:off x="7043738" y="1401763"/>
                  <a:ext cx="571500" cy="155575"/>
                </a:xfrm>
                <a:custGeom>
                  <a:avLst/>
                  <a:gdLst>
                    <a:gd name="connsiteX0" fmla="*/ 404366 w 570981"/>
                    <a:gd name="connsiteY0" fmla="*/ 155535 h 155535"/>
                    <a:gd name="connsiteX1" fmla="*/ 0 w 570981"/>
                    <a:gd name="connsiteY1" fmla="*/ 155535 h 155535"/>
                    <a:gd name="connsiteX2" fmla="*/ 166615 w 570981"/>
                    <a:gd name="connsiteY2" fmla="*/ 0 h 155535"/>
                    <a:gd name="connsiteX3" fmla="*/ 570981 w 570981"/>
                    <a:gd name="connsiteY3" fmla="*/ 0 h 155535"/>
                    <a:gd name="connsiteX4" fmla="*/ 404366 w 570981"/>
                    <a:gd name="connsiteY4" fmla="*/ 155535 h 15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1" h="155535">
                      <a:moveTo>
                        <a:pt x="404366" y="155535"/>
                      </a:moveTo>
                      <a:lnTo>
                        <a:pt x="0" y="155535"/>
                      </a:lnTo>
                      <a:lnTo>
                        <a:pt x="166615" y="0"/>
                      </a:lnTo>
                      <a:lnTo>
                        <a:pt x="570981" y="0"/>
                      </a:lnTo>
                      <a:lnTo>
                        <a:pt x="404366" y="155535"/>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pic>
        <p:nvPicPr>
          <p:cNvPr id="2" name="图片 1" descr="图片包含 日历&#10;&#10;描述已自动生成">
            <a:extLst>
              <a:ext uri="{FF2B5EF4-FFF2-40B4-BE49-F238E27FC236}">
                <a16:creationId xmlns:a16="http://schemas.microsoft.com/office/drawing/2014/main" id="{27BA8337-58F0-CFBE-E118-2B49C8188CD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24437" y="1068001"/>
            <a:ext cx="6167437" cy="4874632"/>
          </a:xfrm>
          <a:prstGeom prst="rect">
            <a:avLst/>
          </a:prstGeom>
          <a:noFill/>
          <a:ln>
            <a:noFill/>
          </a:ln>
        </p:spPr>
      </p:pic>
      <p:pic>
        <p:nvPicPr>
          <p:cNvPr id="3" name="图片 2" descr="图示, 工程绘图&#10;&#10;描述已自动生成">
            <a:extLst>
              <a:ext uri="{FF2B5EF4-FFF2-40B4-BE49-F238E27FC236}">
                <a16:creationId xmlns:a16="http://schemas.microsoft.com/office/drawing/2014/main" id="{7C441A4F-6B42-318D-CEEF-5DC789E6505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9144" y="1068001"/>
            <a:ext cx="6033581" cy="4903001"/>
          </a:xfrm>
          <a:prstGeom prst="rect">
            <a:avLst/>
          </a:prstGeom>
          <a:noFill/>
          <a:ln>
            <a:noFill/>
          </a:ln>
          <a:extLst>
            <a:ext uri="{53640926-AAD7-44D8-BBD7-CCE9431645EC}">
              <a14:shadowObscured xmlns:a14="http://schemas.microsoft.com/office/drawing/2010/main"/>
            </a:ext>
          </a:extLst>
        </p:spPr>
      </p:pic>
      <p:grpSp>
        <p:nvGrpSpPr>
          <p:cNvPr id="4" name="组合 3">
            <a:extLst>
              <a:ext uri="{FF2B5EF4-FFF2-40B4-BE49-F238E27FC236}">
                <a16:creationId xmlns:a16="http://schemas.microsoft.com/office/drawing/2014/main" id="{06F98669-466B-728A-0BD8-665965142EB0}"/>
              </a:ext>
            </a:extLst>
          </p:cNvPr>
          <p:cNvGrpSpPr/>
          <p:nvPr/>
        </p:nvGrpSpPr>
        <p:grpSpPr>
          <a:xfrm>
            <a:off x="0" y="5993173"/>
            <a:ext cx="12191874" cy="1415772"/>
            <a:chOff x="6785079" y="501478"/>
            <a:chExt cx="5345402" cy="9184192"/>
          </a:xfrm>
        </p:grpSpPr>
        <p:sp>
          <p:nvSpPr>
            <p:cNvPr id="5" name="文本框 4">
              <a:extLst>
                <a:ext uri="{FF2B5EF4-FFF2-40B4-BE49-F238E27FC236}">
                  <a16:creationId xmlns:a16="http://schemas.microsoft.com/office/drawing/2014/main" id="{67C5B5A6-E70F-5AD4-F8AA-F953359AFF12}"/>
                </a:ext>
              </a:extLst>
            </p:cNvPr>
            <p:cNvSpPr txBox="1"/>
            <p:nvPr/>
          </p:nvSpPr>
          <p:spPr>
            <a:xfrm>
              <a:off x="6785079" y="501478"/>
              <a:ext cx="5345401" cy="9184192"/>
            </a:xfrm>
            <a:prstGeom prst="rect">
              <a:avLst/>
            </a:prstGeom>
            <a:noFill/>
          </p:spPr>
          <p:txBody>
            <a:bodyPr wrap="square">
              <a:spAutoFit/>
            </a:bodyPr>
            <a:lstStyle/>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r>
                <a:rPr kumimoji="0" lang="zh-CN" altLang="zh-CN" sz="1800" b="1" i="0" u="none" strike="noStrike" kern="1200" cap="none" spc="0" normalizeH="0" baseline="0" noProof="0" dirty="0">
                  <a:ln>
                    <a:noFill/>
                  </a:ln>
                  <a:solidFill>
                    <a:srgbClr val="002060"/>
                  </a:solidFill>
                  <a:effectLst/>
                  <a:uLnTx/>
                  <a:uFillTx/>
                  <a:latin typeface="Calibri"/>
                  <a:ea typeface="Times New Roman" panose="02020603050405020304" pitchFamily="18" charset="0"/>
                  <a:cs typeface="+mn-cs"/>
                </a:rPr>
                <a:t> </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Geographical locations of the 19 observed wind fields and the corresponding two-dimensional wind fields and extracted wind radii (R34, R50, R64) for In-fa. The blue cross shows the locations of the AWS data that were used. </a:t>
              </a:r>
              <a:endParaRPr kumimoji="0" lang="zh-CN" altLang="en-US" sz="1800" b="1" i="0" u="none" strike="noStrike" kern="1200" cap="none" spc="0" normalizeH="0" baseline="0" noProof="0" dirty="0">
                <a:ln>
                  <a:noFill/>
                </a:ln>
                <a:solidFill>
                  <a:srgbClr val="002060"/>
                </a:solidFill>
                <a:effectLst/>
                <a:uLnTx/>
                <a:uFillTx/>
                <a:latin typeface="Calibri"/>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0457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矩形 5">
              <a:extLst>
                <a:ext uri="{FF2B5EF4-FFF2-40B4-BE49-F238E27FC236}">
                  <a16:creationId xmlns:a16="http://schemas.microsoft.com/office/drawing/2014/main" id="{8E328926-E061-0A8A-8972-B22B853F8417}"/>
                </a:ext>
              </a:extLst>
            </p:cNvPr>
            <p:cNvSpPr/>
            <p:nvPr/>
          </p:nvSpPr>
          <p:spPr>
            <a:xfrm>
              <a:off x="6785079" y="673697"/>
              <a:ext cx="5345402" cy="509793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mc:AlternateContent xmlns:mc="http://schemas.openxmlformats.org/markup-compatibility/2006">
        <mc:Choice xmlns:am3d="http://schemas.microsoft.com/office/drawing/2017/model3d" Requires="am3d">
          <p:graphicFrame>
            <p:nvGraphicFramePr>
              <p:cNvPr id="9" name="3D 模型 8">
                <a:extLst>
                  <a:ext uri="{FF2B5EF4-FFF2-40B4-BE49-F238E27FC236}">
                    <a16:creationId xmlns:a16="http://schemas.microsoft.com/office/drawing/2014/main" id="{CB774F1D-8973-9B9A-CF23-A18B402E6451}"/>
                  </a:ext>
                </a:extLst>
              </p:cNvPr>
              <p:cNvGraphicFramePr>
                <a:graphicFrameLocks noChangeAspect="1"/>
              </p:cNvGraphicFramePr>
              <p:nvPr/>
            </p:nvGraphicFramePr>
            <p:xfrm>
              <a:off x="10315228" y="120354"/>
              <a:ext cx="1686981" cy="824250"/>
            </p:xfrm>
            <a:graphic>
              <a:graphicData uri="http://schemas.microsoft.com/office/drawing/2017/model3d">
                <am3d:model3d r:embed="rId4">
                  <am3d:spPr>
                    <a:xfrm>
                      <a:off x="0" y="0"/>
                      <a:ext cx="1686981" cy="824250"/>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5"/>
                  </am3d:raster>
                  <am3d:objViewport viewportSz="26181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模型 8">
                <a:extLst>
                  <a:ext uri="{FF2B5EF4-FFF2-40B4-BE49-F238E27FC236}">
                    <a16:creationId xmlns:a16="http://schemas.microsoft.com/office/drawing/2014/main" id="{CB774F1D-8973-9B9A-CF23-A18B402E6451}"/>
                  </a:ext>
                </a:extLst>
              </p:cNvPr>
              <p:cNvPicPr>
                <a:picLocks noGrp="1" noRot="1" noChangeAspect="1" noMove="1" noResize="1" noEditPoints="1" noAdjustHandles="1" noChangeArrowheads="1" noChangeShapeType="1" noCrop="1"/>
              </p:cNvPicPr>
              <p:nvPr/>
            </p:nvPicPr>
            <p:blipFill>
              <a:blip r:embed="rId5"/>
              <a:stretch>
                <a:fillRect/>
              </a:stretch>
            </p:blipFill>
            <p:spPr>
              <a:xfrm>
                <a:off x="10315228" y="120354"/>
                <a:ext cx="1686981" cy="824250"/>
              </a:xfrm>
              <a:prstGeom prst="rect">
                <a:avLst/>
              </a:prstGeom>
            </p:spPr>
          </p:pic>
        </mc:Fallback>
      </mc:AlternateContent>
      <p:sp>
        <p:nvSpPr>
          <p:cNvPr id="7" name="椭圆 6">
            <a:extLst>
              <a:ext uri="{FF2B5EF4-FFF2-40B4-BE49-F238E27FC236}">
                <a16:creationId xmlns:a16="http://schemas.microsoft.com/office/drawing/2014/main" id="{CF8F947A-C483-3372-C8BF-7084A12A1103}"/>
              </a:ext>
            </a:extLst>
          </p:cNvPr>
          <p:cNvSpPr/>
          <p:nvPr/>
        </p:nvSpPr>
        <p:spPr>
          <a:xfrm>
            <a:off x="6022722" y="2207532"/>
            <a:ext cx="3752213" cy="132588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椭圆 7">
            <a:extLst>
              <a:ext uri="{FF2B5EF4-FFF2-40B4-BE49-F238E27FC236}">
                <a16:creationId xmlns:a16="http://schemas.microsoft.com/office/drawing/2014/main" id="{EBFDBDEC-02A9-8DCD-F408-8DF76781CE95}"/>
              </a:ext>
            </a:extLst>
          </p:cNvPr>
          <p:cNvSpPr/>
          <p:nvPr/>
        </p:nvSpPr>
        <p:spPr>
          <a:xfrm>
            <a:off x="6022722" y="4764024"/>
            <a:ext cx="1265046" cy="121232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419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1000"/>
                                  </p:stCondLst>
                                  <p:childTnLst>
                                    <p:animRot by="21600000">
                                      <p:cBhvr>
                                        <p:cTn id="6" dur="20000" fill="hold"/>
                                        <p:tgtEl>
                                          <p:spTgt spid="9"/>
                                        </p:tgtEl>
                                        <p:attrNameLst>
                                          <p:attrName>3d.view.rotation.y</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74B5"/>
            </a:gs>
            <a:gs pos="53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77B5F84E-528E-4599-A565-4BD377B64B48}"/>
              </a:ext>
            </a:extLst>
          </p:cNvPr>
          <p:cNvGrpSpPr/>
          <p:nvPr/>
        </p:nvGrpSpPr>
        <p:grpSpPr>
          <a:xfrm>
            <a:off x="0" y="-217191"/>
            <a:ext cx="12193588" cy="1436391"/>
            <a:chOff x="-1588" y="79375"/>
            <a:chExt cx="12193588" cy="1477963"/>
          </a:xfrm>
        </p:grpSpPr>
        <p:sp>
          <p:nvSpPr>
            <p:cNvPr id="36" name="任意形状 135">
              <a:extLst>
                <a:ext uri="{FF2B5EF4-FFF2-40B4-BE49-F238E27FC236}">
                  <a16:creationId xmlns:a16="http://schemas.microsoft.com/office/drawing/2014/main" id="{AD280E91-2831-425A-9FF0-1765A861F013}"/>
                </a:ext>
              </a:extLst>
            </p:cNvPr>
            <p:cNvSpPr/>
            <p:nvPr/>
          </p:nvSpPr>
          <p:spPr>
            <a:xfrm rot="16200000">
              <a:off x="743743" y="-429418"/>
              <a:ext cx="123825" cy="1614488"/>
            </a:xfrm>
            <a:custGeom>
              <a:avLst/>
              <a:gdLst>
                <a:gd name="connsiteX0" fmla="*/ 124792 w 124792"/>
                <a:gd name="connsiteY0" fmla="*/ 2 h 1615180"/>
                <a:gd name="connsiteX1" fmla="*/ 124792 w 124792"/>
                <a:gd name="connsiteY1" fmla="*/ 1615180 h 1615180"/>
                <a:gd name="connsiteX2" fmla="*/ 116959 w 124792"/>
                <a:gd name="connsiteY2" fmla="*/ 1589947 h 1615180"/>
                <a:gd name="connsiteX3" fmla="*/ 63113 w 124792"/>
                <a:gd name="connsiteY3" fmla="*/ 1490742 h 1615180"/>
                <a:gd name="connsiteX4" fmla="*/ 0 w 124792"/>
                <a:gd name="connsiteY4" fmla="*/ 1414249 h 1615180"/>
                <a:gd name="connsiteX5" fmla="*/ 0 w 124792"/>
                <a:gd name="connsiteY5" fmla="*/ 0 h 1615180"/>
                <a:gd name="connsiteX6" fmla="*/ 124792 w 124792"/>
                <a:gd name="connsiteY6" fmla="*/ 2 h 1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2" h="1615180">
                  <a:moveTo>
                    <a:pt x="124792" y="2"/>
                  </a:moveTo>
                  <a:lnTo>
                    <a:pt x="124792" y="1615180"/>
                  </a:lnTo>
                  <a:lnTo>
                    <a:pt x="116959" y="1589947"/>
                  </a:lnTo>
                  <a:cubicBezTo>
                    <a:pt x="102183" y="1555011"/>
                    <a:pt x="84103" y="1521813"/>
                    <a:pt x="63113" y="1490742"/>
                  </a:cubicBezTo>
                  <a:lnTo>
                    <a:pt x="0" y="1414249"/>
                  </a:lnTo>
                  <a:lnTo>
                    <a:pt x="0" y="0"/>
                  </a:lnTo>
                  <a:lnTo>
                    <a:pt x="124792" y="2"/>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任意形状 134">
              <a:extLst>
                <a:ext uri="{FF2B5EF4-FFF2-40B4-BE49-F238E27FC236}">
                  <a16:creationId xmlns:a16="http://schemas.microsoft.com/office/drawing/2014/main" id="{90DE13D9-7B54-4E0E-A54D-5CFE12445AEB}"/>
                </a:ext>
              </a:extLst>
            </p:cNvPr>
            <p:cNvSpPr/>
            <p:nvPr/>
          </p:nvSpPr>
          <p:spPr>
            <a:xfrm rot="16200000">
              <a:off x="595312" y="-38100"/>
              <a:ext cx="125413" cy="1319213"/>
            </a:xfrm>
            <a:custGeom>
              <a:avLst/>
              <a:gdLst>
                <a:gd name="connsiteX0" fmla="*/ 124792 w 124792"/>
                <a:gd name="connsiteY0" fmla="*/ 0 h 1319998"/>
                <a:gd name="connsiteX1" fmla="*/ 124792 w 124792"/>
                <a:gd name="connsiteY1" fmla="*/ 1319998 h 1319998"/>
                <a:gd name="connsiteX2" fmla="*/ 49528 w 124792"/>
                <a:gd name="connsiteY2" fmla="*/ 1279147 h 1319998"/>
                <a:gd name="connsiteX3" fmla="*/ 0 w 124792"/>
                <a:gd name="connsiteY3" fmla="*/ 1263772 h 1319998"/>
                <a:gd name="connsiteX4" fmla="*/ 0 w 124792"/>
                <a:gd name="connsiteY4" fmla="*/ 0 h 1319998"/>
                <a:gd name="connsiteX5" fmla="*/ 124792 w 124792"/>
                <a:gd name="connsiteY5" fmla="*/ 0 h 13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998">
                  <a:moveTo>
                    <a:pt x="124792" y="0"/>
                  </a:moveTo>
                  <a:lnTo>
                    <a:pt x="124792" y="1319998"/>
                  </a:lnTo>
                  <a:lnTo>
                    <a:pt x="49528" y="1279147"/>
                  </a:lnTo>
                  <a:lnTo>
                    <a:pt x="0" y="1263772"/>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任意形状 133">
              <a:extLst>
                <a:ext uri="{FF2B5EF4-FFF2-40B4-BE49-F238E27FC236}">
                  <a16:creationId xmlns:a16="http://schemas.microsoft.com/office/drawing/2014/main" id="{1A983AB0-6451-4C83-8E68-780527A9FAD3}"/>
                </a:ext>
              </a:extLst>
            </p:cNvPr>
            <p:cNvSpPr/>
            <p:nvPr/>
          </p:nvSpPr>
          <p:spPr>
            <a:xfrm rot="16200000">
              <a:off x="554832" y="242093"/>
              <a:ext cx="125412" cy="1238251"/>
            </a:xfrm>
            <a:custGeom>
              <a:avLst/>
              <a:gdLst>
                <a:gd name="connsiteX0" fmla="*/ 124792 w 124792"/>
                <a:gd name="connsiteY0" fmla="*/ 0 h 1239543"/>
                <a:gd name="connsiteX1" fmla="*/ 124792 w 124792"/>
                <a:gd name="connsiteY1" fmla="*/ 1239543 h 1239543"/>
                <a:gd name="connsiteX2" fmla="*/ 62397 w 124792"/>
                <a:gd name="connsiteY2" fmla="*/ 1233253 h 1239543"/>
                <a:gd name="connsiteX3" fmla="*/ 0 w 124792"/>
                <a:gd name="connsiteY3" fmla="*/ 1239543 h 1239543"/>
                <a:gd name="connsiteX4" fmla="*/ 0 w 124792"/>
                <a:gd name="connsiteY4" fmla="*/ 0 h 1239543"/>
                <a:gd name="connsiteX5" fmla="*/ 124792 w 124792"/>
                <a:gd name="connsiteY5" fmla="*/ 0 h 12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239543">
                  <a:moveTo>
                    <a:pt x="124792" y="0"/>
                  </a:moveTo>
                  <a:lnTo>
                    <a:pt x="124792" y="1239543"/>
                  </a:lnTo>
                  <a:lnTo>
                    <a:pt x="62397" y="1233253"/>
                  </a:lnTo>
                  <a:lnTo>
                    <a:pt x="0" y="123954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任意形状 132">
              <a:extLst>
                <a:ext uri="{FF2B5EF4-FFF2-40B4-BE49-F238E27FC236}">
                  <a16:creationId xmlns:a16="http://schemas.microsoft.com/office/drawing/2014/main" id="{BEA126F8-8210-42AD-AAE6-7C81C24BF8E1}"/>
                </a:ext>
              </a:extLst>
            </p:cNvPr>
            <p:cNvSpPr/>
            <p:nvPr/>
          </p:nvSpPr>
          <p:spPr>
            <a:xfrm rot="16200000">
              <a:off x="596106" y="440531"/>
              <a:ext cx="123825" cy="1319213"/>
            </a:xfrm>
            <a:custGeom>
              <a:avLst/>
              <a:gdLst>
                <a:gd name="connsiteX0" fmla="*/ 124792 w 124792"/>
                <a:gd name="connsiteY0" fmla="*/ 0 h 1319323"/>
                <a:gd name="connsiteX1" fmla="*/ 124792 w 124792"/>
                <a:gd name="connsiteY1" fmla="*/ 1263386 h 1319323"/>
                <a:gd name="connsiteX2" fmla="*/ 74020 w 124792"/>
                <a:gd name="connsiteY2" fmla="*/ 1279147 h 1319323"/>
                <a:gd name="connsiteX3" fmla="*/ 0 w 124792"/>
                <a:gd name="connsiteY3" fmla="*/ 1319323 h 1319323"/>
                <a:gd name="connsiteX4" fmla="*/ 0 w 124792"/>
                <a:gd name="connsiteY4" fmla="*/ 0 h 1319323"/>
                <a:gd name="connsiteX5" fmla="*/ 124792 w 124792"/>
                <a:gd name="connsiteY5" fmla="*/ 0 h 13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323">
                  <a:moveTo>
                    <a:pt x="124792" y="0"/>
                  </a:moveTo>
                  <a:lnTo>
                    <a:pt x="124792" y="1263386"/>
                  </a:lnTo>
                  <a:lnTo>
                    <a:pt x="74020" y="1279147"/>
                  </a:lnTo>
                  <a:lnTo>
                    <a:pt x="0" y="131932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任意形状 131">
              <a:extLst>
                <a:ext uri="{FF2B5EF4-FFF2-40B4-BE49-F238E27FC236}">
                  <a16:creationId xmlns:a16="http://schemas.microsoft.com/office/drawing/2014/main" id="{87999705-2284-40B3-B52E-8178118AAB7F}"/>
                </a:ext>
              </a:extLst>
            </p:cNvPr>
            <p:cNvSpPr/>
            <p:nvPr/>
          </p:nvSpPr>
          <p:spPr>
            <a:xfrm rot="16200000">
              <a:off x="734218" y="540544"/>
              <a:ext cx="125413" cy="1597026"/>
            </a:xfrm>
            <a:custGeom>
              <a:avLst/>
              <a:gdLst>
                <a:gd name="connsiteX0" fmla="*/ 124793 w 124793"/>
                <a:gd name="connsiteY0" fmla="*/ 0 h 1596957"/>
                <a:gd name="connsiteX1" fmla="*/ 124793 w 124793"/>
                <a:gd name="connsiteY1" fmla="*/ 1407391 h 1596957"/>
                <a:gd name="connsiteX2" fmla="*/ 56022 w 124793"/>
                <a:gd name="connsiteY2" fmla="*/ 1490742 h 1596957"/>
                <a:gd name="connsiteX3" fmla="*/ 2176 w 124793"/>
                <a:gd name="connsiteY3" fmla="*/ 1589947 h 1596957"/>
                <a:gd name="connsiteX4" fmla="*/ 0 w 124793"/>
                <a:gd name="connsiteY4" fmla="*/ 1596957 h 1596957"/>
                <a:gd name="connsiteX5" fmla="*/ 1 w 124793"/>
                <a:gd name="connsiteY5" fmla="*/ 0 h 1596957"/>
                <a:gd name="connsiteX6" fmla="*/ 124793 w 124793"/>
                <a:gd name="connsiteY6" fmla="*/ 0 h 15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3" h="1596957">
                  <a:moveTo>
                    <a:pt x="124793" y="0"/>
                  </a:moveTo>
                  <a:lnTo>
                    <a:pt x="124793" y="1407391"/>
                  </a:lnTo>
                  <a:lnTo>
                    <a:pt x="56022" y="1490742"/>
                  </a:lnTo>
                  <a:cubicBezTo>
                    <a:pt x="35032" y="1521813"/>
                    <a:pt x="16952" y="1555011"/>
                    <a:pt x="2176" y="1589947"/>
                  </a:cubicBezTo>
                  <a:lnTo>
                    <a:pt x="0" y="1596957"/>
                  </a:lnTo>
                  <a:lnTo>
                    <a:pt x="1" y="0"/>
                  </a:lnTo>
                  <a:lnTo>
                    <a:pt x="124793"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5" name="组合 44">
              <a:extLst>
                <a:ext uri="{FF2B5EF4-FFF2-40B4-BE49-F238E27FC236}">
                  <a16:creationId xmlns:a16="http://schemas.microsoft.com/office/drawing/2014/main" id="{2507E356-BFF6-44EB-8ECB-ED77F3014010}"/>
                </a:ext>
              </a:extLst>
            </p:cNvPr>
            <p:cNvGrpSpPr/>
            <p:nvPr/>
          </p:nvGrpSpPr>
          <p:grpSpPr>
            <a:xfrm>
              <a:off x="1382713" y="79375"/>
              <a:ext cx="10809287" cy="1477963"/>
              <a:chOff x="1382713" y="79375"/>
              <a:chExt cx="10809287" cy="1477963"/>
            </a:xfrm>
          </p:grpSpPr>
          <p:sp>
            <p:nvSpPr>
              <p:cNvPr id="46" name="任意形状 156">
                <a:extLst>
                  <a:ext uri="{FF2B5EF4-FFF2-40B4-BE49-F238E27FC236}">
                    <a16:creationId xmlns:a16="http://schemas.microsoft.com/office/drawing/2014/main" id="{EA9F76A8-165C-4D7F-A6F9-7C5C48ADA12B}"/>
                  </a:ext>
                </a:extLst>
              </p:cNvPr>
              <p:cNvSpPr/>
              <p:nvPr/>
            </p:nvSpPr>
            <p:spPr>
              <a:xfrm rot="10800000">
                <a:off x="8374063" y="79375"/>
                <a:ext cx="657225" cy="236538"/>
              </a:xfrm>
              <a:custGeom>
                <a:avLst/>
                <a:gdLst>
                  <a:gd name="connsiteX0" fmla="*/ 404366 w 656792"/>
                  <a:gd name="connsiteY0" fmla="*/ 235639 h 235639"/>
                  <a:gd name="connsiteX1" fmla="*/ 0 w 656792"/>
                  <a:gd name="connsiteY1" fmla="*/ 235639 h 235639"/>
                  <a:gd name="connsiteX2" fmla="*/ 252426 w 656792"/>
                  <a:gd name="connsiteY2" fmla="*/ 0 h 235639"/>
                  <a:gd name="connsiteX3" fmla="*/ 656792 w 656792"/>
                  <a:gd name="connsiteY3" fmla="*/ 0 h 235639"/>
                  <a:gd name="connsiteX4" fmla="*/ 404366 w 656792"/>
                  <a:gd name="connsiteY4" fmla="*/ 235639 h 2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92" h="235639">
                    <a:moveTo>
                      <a:pt x="404366" y="235639"/>
                    </a:moveTo>
                    <a:lnTo>
                      <a:pt x="0" y="235639"/>
                    </a:lnTo>
                    <a:lnTo>
                      <a:pt x="252426" y="0"/>
                    </a:lnTo>
                    <a:lnTo>
                      <a:pt x="656792" y="0"/>
                    </a:lnTo>
                    <a:lnTo>
                      <a:pt x="404366" y="235639"/>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7" name="组合 46">
                <a:extLst>
                  <a:ext uri="{FF2B5EF4-FFF2-40B4-BE49-F238E27FC236}">
                    <a16:creationId xmlns:a16="http://schemas.microsoft.com/office/drawing/2014/main" id="{3339FAB0-F477-43D0-86A1-CA41C2A85288}"/>
                  </a:ext>
                </a:extLst>
              </p:cNvPr>
              <p:cNvGrpSpPr/>
              <p:nvPr/>
            </p:nvGrpSpPr>
            <p:grpSpPr>
              <a:xfrm>
                <a:off x="1382713" y="315913"/>
                <a:ext cx="10809287" cy="1241425"/>
                <a:chOff x="1382713" y="315913"/>
                <a:chExt cx="10809287" cy="1241425"/>
              </a:xfrm>
            </p:grpSpPr>
            <p:sp>
              <p:nvSpPr>
                <p:cNvPr id="48" name="任意形状 152">
                  <a:extLst>
                    <a:ext uri="{FF2B5EF4-FFF2-40B4-BE49-F238E27FC236}">
                      <a16:creationId xmlns:a16="http://schemas.microsoft.com/office/drawing/2014/main" id="{B47C1A70-AA79-431B-9FBD-A211B2A53DF6}"/>
                    </a:ext>
                  </a:extLst>
                </p:cNvPr>
                <p:cNvSpPr/>
                <p:nvPr/>
              </p:nvSpPr>
              <p:spPr>
                <a:xfrm rot="10800000">
                  <a:off x="1382713" y="315913"/>
                  <a:ext cx="6991350" cy="1085850"/>
                </a:xfrm>
                <a:custGeom>
                  <a:avLst/>
                  <a:gdLst>
                    <a:gd name="connsiteX0" fmla="*/ 6448497 w 6991631"/>
                    <a:gd name="connsiteY0" fmla="*/ 1086268 h 1086268"/>
                    <a:gd name="connsiteX1" fmla="*/ 0 w 6991631"/>
                    <a:gd name="connsiteY1" fmla="*/ 1086268 h 1086268"/>
                    <a:gd name="connsiteX2" fmla="*/ 1163654 w 6991631"/>
                    <a:gd name="connsiteY2" fmla="*/ 0 h 1086268"/>
                    <a:gd name="connsiteX3" fmla="*/ 6448497 w 6991631"/>
                    <a:gd name="connsiteY3" fmla="*/ 0 h 1086268"/>
                    <a:gd name="connsiteX4" fmla="*/ 6991631 w 6991631"/>
                    <a:gd name="connsiteY4" fmla="*/ 543134 h 1086268"/>
                    <a:gd name="connsiteX5" fmla="*/ 6448497 w 6991631"/>
                    <a:gd name="connsiteY5" fmla="*/ 1086268 h 10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631" h="1086268">
                      <a:moveTo>
                        <a:pt x="6448497" y="1086268"/>
                      </a:moveTo>
                      <a:lnTo>
                        <a:pt x="0" y="1086268"/>
                      </a:lnTo>
                      <a:lnTo>
                        <a:pt x="1163654" y="0"/>
                      </a:lnTo>
                      <a:lnTo>
                        <a:pt x="6448497" y="0"/>
                      </a:lnTo>
                      <a:cubicBezTo>
                        <a:pt x="6748462" y="0"/>
                        <a:pt x="6991631" y="243169"/>
                        <a:pt x="6991631" y="543134"/>
                      </a:cubicBezTo>
                      <a:cubicBezTo>
                        <a:pt x="6991631" y="843099"/>
                        <a:pt x="6748462" y="1086268"/>
                        <a:pt x="6448497" y="1086268"/>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文本框 49">
                  <a:extLst>
                    <a:ext uri="{FF2B5EF4-FFF2-40B4-BE49-F238E27FC236}">
                      <a16:creationId xmlns:a16="http://schemas.microsoft.com/office/drawing/2014/main" id="{9E0E8C88-F2FC-4D2C-9F47-513F8A1969A2}"/>
                    </a:ext>
                  </a:extLst>
                </p:cNvPr>
                <p:cNvSpPr txBox="1"/>
                <p:nvPr/>
              </p:nvSpPr>
              <p:spPr>
                <a:xfrm>
                  <a:off x="1822450" y="582613"/>
                  <a:ext cx="390525"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宋体" panose="02010600030101010101" pitchFamily="2" charset="-122"/>
                    <a:cs typeface="宋体" panose="02010600030101010101" pitchFamily="2" charset="-122"/>
                  </a:endParaRPr>
                </a:p>
              </p:txBody>
            </p:sp>
            <p:sp>
              <p:nvSpPr>
                <p:cNvPr id="52" name="任意形状 157">
                  <a:extLst>
                    <a:ext uri="{FF2B5EF4-FFF2-40B4-BE49-F238E27FC236}">
                      <a16:creationId xmlns:a16="http://schemas.microsoft.com/office/drawing/2014/main" id="{A405A89E-CCE3-42DD-BB8E-64F9C44CA1D2}"/>
                    </a:ext>
                  </a:extLst>
                </p:cNvPr>
                <p:cNvSpPr/>
                <p:nvPr/>
              </p:nvSpPr>
              <p:spPr>
                <a:xfrm rot="10800000">
                  <a:off x="7615238" y="315913"/>
                  <a:ext cx="4576762" cy="1085850"/>
                </a:xfrm>
                <a:custGeom>
                  <a:avLst/>
                  <a:gdLst>
                    <a:gd name="connsiteX0" fmla="*/ 3412957 w 4576611"/>
                    <a:gd name="connsiteY0" fmla="*/ 1086268 h 1086268"/>
                    <a:gd name="connsiteX1" fmla="*/ 0 w 4576611"/>
                    <a:gd name="connsiteY1" fmla="*/ 1086268 h 1086268"/>
                    <a:gd name="connsiteX2" fmla="*/ 0 w 4576611"/>
                    <a:gd name="connsiteY2" fmla="*/ 0 h 1086268"/>
                    <a:gd name="connsiteX3" fmla="*/ 4576611 w 4576611"/>
                    <a:gd name="connsiteY3" fmla="*/ 0 h 1086268"/>
                    <a:gd name="connsiteX4" fmla="*/ 3412957 w 4576611"/>
                    <a:gd name="connsiteY4" fmla="*/ 1086268 h 108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611" h="1086268">
                      <a:moveTo>
                        <a:pt x="3412957" y="1086268"/>
                      </a:moveTo>
                      <a:lnTo>
                        <a:pt x="0" y="1086268"/>
                      </a:lnTo>
                      <a:lnTo>
                        <a:pt x="0" y="0"/>
                      </a:lnTo>
                      <a:lnTo>
                        <a:pt x="4576611" y="0"/>
                      </a:lnTo>
                      <a:lnTo>
                        <a:pt x="3412957" y="1086268"/>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任意形状 158">
                  <a:extLst>
                    <a:ext uri="{FF2B5EF4-FFF2-40B4-BE49-F238E27FC236}">
                      <a16:creationId xmlns:a16="http://schemas.microsoft.com/office/drawing/2014/main" id="{F48BF60E-D11C-42B0-ADA5-C179ABB43F58}"/>
                    </a:ext>
                  </a:extLst>
                </p:cNvPr>
                <p:cNvSpPr/>
                <p:nvPr/>
              </p:nvSpPr>
              <p:spPr>
                <a:xfrm rot="10800000">
                  <a:off x="7043738" y="1401763"/>
                  <a:ext cx="571500" cy="155575"/>
                </a:xfrm>
                <a:custGeom>
                  <a:avLst/>
                  <a:gdLst>
                    <a:gd name="connsiteX0" fmla="*/ 404366 w 570981"/>
                    <a:gd name="connsiteY0" fmla="*/ 155535 h 155535"/>
                    <a:gd name="connsiteX1" fmla="*/ 0 w 570981"/>
                    <a:gd name="connsiteY1" fmla="*/ 155535 h 155535"/>
                    <a:gd name="connsiteX2" fmla="*/ 166615 w 570981"/>
                    <a:gd name="connsiteY2" fmla="*/ 0 h 155535"/>
                    <a:gd name="connsiteX3" fmla="*/ 570981 w 570981"/>
                    <a:gd name="connsiteY3" fmla="*/ 0 h 155535"/>
                    <a:gd name="connsiteX4" fmla="*/ 404366 w 570981"/>
                    <a:gd name="connsiteY4" fmla="*/ 155535 h 15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1" h="155535">
                      <a:moveTo>
                        <a:pt x="404366" y="155535"/>
                      </a:moveTo>
                      <a:lnTo>
                        <a:pt x="0" y="155535"/>
                      </a:lnTo>
                      <a:lnTo>
                        <a:pt x="166615" y="0"/>
                      </a:lnTo>
                      <a:lnTo>
                        <a:pt x="570981" y="0"/>
                      </a:lnTo>
                      <a:lnTo>
                        <a:pt x="404366" y="155535"/>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grpSp>
        <p:nvGrpSpPr>
          <p:cNvPr id="4" name="组合 3">
            <a:extLst>
              <a:ext uri="{FF2B5EF4-FFF2-40B4-BE49-F238E27FC236}">
                <a16:creationId xmlns:a16="http://schemas.microsoft.com/office/drawing/2014/main" id="{193ED09B-80DC-7496-23DE-2E7FE2B062BA}"/>
              </a:ext>
            </a:extLst>
          </p:cNvPr>
          <p:cNvGrpSpPr/>
          <p:nvPr/>
        </p:nvGrpSpPr>
        <p:grpSpPr>
          <a:xfrm>
            <a:off x="6112" y="5902739"/>
            <a:ext cx="12163191" cy="4523034"/>
            <a:chOff x="6809611" y="2016919"/>
            <a:chExt cx="5313009" cy="4420220"/>
          </a:xfrm>
        </p:grpSpPr>
        <p:sp>
          <p:nvSpPr>
            <p:cNvPr id="5" name="文本框 4">
              <a:extLst>
                <a:ext uri="{FF2B5EF4-FFF2-40B4-BE49-F238E27FC236}">
                  <a16:creationId xmlns:a16="http://schemas.microsoft.com/office/drawing/2014/main" id="{34C7CAC8-5263-D3FF-8FD3-8BAE9A1D17BB}"/>
                </a:ext>
              </a:extLst>
            </p:cNvPr>
            <p:cNvSpPr txBox="1"/>
            <p:nvPr/>
          </p:nvSpPr>
          <p:spPr>
            <a:xfrm>
              <a:off x="6859551" y="2057775"/>
              <a:ext cx="5262325" cy="4379364"/>
            </a:xfrm>
            <a:prstGeom prst="rect">
              <a:avLst/>
            </a:prstGeom>
            <a:noFill/>
          </p:spPr>
          <p:txBody>
            <a:bodyPr wrap="square">
              <a:spAutoFit/>
            </a:bodyPr>
            <a:lstStyle/>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The R34 and R50 values derived from satellite data are relatively close to those derived from JTWC data and show similar increasing trends to JTWC data. </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The R34 and R50 values recorded by AWSs are close to the values derived from </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satellite </a:t>
              </a:r>
              <a:r>
                <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and JTWC data.</a:t>
              </a:r>
            </a:p>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endParaRPr kumimoji="0" lang="zh-CN"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1"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0457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矩形 5">
              <a:extLst>
                <a:ext uri="{FF2B5EF4-FFF2-40B4-BE49-F238E27FC236}">
                  <a16:creationId xmlns:a16="http://schemas.microsoft.com/office/drawing/2014/main" id="{41154DB9-8CAF-C5D2-3AEA-025A8DADA527}"/>
                </a:ext>
              </a:extLst>
            </p:cNvPr>
            <p:cNvSpPr/>
            <p:nvPr/>
          </p:nvSpPr>
          <p:spPr>
            <a:xfrm>
              <a:off x="6809611" y="2016919"/>
              <a:ext cx="5313009" cy="91220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mc:AlternateContent xmlns:mc="http://schemas.openxmlformats.org/markup-compatibility/2006">
        <mc:Choice xmlns:am3d="http://schemas.microsoft.com/office/drawing/2017/model3d" Requires="am3d">
          <p:graphicFrame>
            <p:nvGraphicFramePr>
              <p:cNvPr id="8" name="3D 模型 7">
                <a:extLst>
                  <a:ext uri="{FF2B5EF4-FFF2-40B4-BE49-F238E27FC236}">
                    <a16:creationId xmlns:a16="http://schemas.microsoft.com/office/drawing/2014/main" id="{BF9A1E3E-FA74-2606-EE8B-C9986127DBEF}"/>
                  </a:ext>
                </a:extLst>
              </p:cNvPr>
              <p:cNvGraphicFramePr>
                <a:graphicFrameLocks noChangeAspect="1"/>
              </p:cNvGraphicFramePr>
              <p:nvPr/>
            </p:nvGraphicFramePr>
            <p:xfrm>
              <a:off x="10315228" y="120354"/>
              <a:ext cx="1686981" cy="824250"/>
            </p:xfrm>
            <a:graphic>
              <a:graphicData uri="http://schemas.microsoft.com/office/drawing/2017/model3d">
                <am3d:model3d r:embed="rId2">
                  <am3d:spPr>
                    <a:xfrm>
                      <a:off x="0" y="0"/>
                      <a:ext cx="1686981" cy="824250"/>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3"/>
                  </am3d:raster>
                  <am3d:objViewport viewportSz="26181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模型 7">
                <a:extLst>
                  <a:ext uri="{FF2B5EF4-FFF2-40B4-BE49-F238E27FC236}">
                    <a16:creationId xmlns:a16="http://schemas.microsoft.com/office/drawing/2014/main" id="{BF9A1E3E-FA74-2606-EE8B-C9986127DBEF}"/>
                  </a:ext>
                </a:extLst>
              </p:cNvPr>
              <p:cNvPicPr>
                <a:picLocks noGrp="1" noRot="1" noChangeAspect="1" noMove="1" noResize="1" noEditPoints="1" noAdjustHandles="1" noChangeArrowheads="1" noChangeShapeType="1" noCrop="1"/>
              </p:cNvPicPr>
              <p:nvPr/>
            </p:nvPicPr>
            <p:blipFill>
              <a:blip r:embed="rId3"/>
              <a:stretch>
                <a:fillRect/>
              </a:stretch>
            </p:blipFill>
            <p:spPr>
              <a:xfrm>
                <a:off x="10315228" y="120354"/>
                <a:ext cx="1686981" cy="824250"/>
              </a:xfrm>
              <a:prstGeom prst="rect">
                <a:avLst/>
              </a:prstGeom>
            </p:spPr>
          </p:pic>
        </mc:Fallback>
      </mc:AlternateContent>
      <p:grpSp>
        <p:nvGrpSpPr>
          <p:cNvPr id="9" name="组合 8">
            <a:extLst>
              <a:ext uri="{FF2B5EF4-FFF2-40B4-BE49-F238E27FC236}">
                <a16:creationId xmlns:a16="http://schemas.microsoft.com/office/drawing/2014/main" id="{52F28BDC-F201-589A-BC04-E08BF07848A8}"/>
              </a:ext>
            </a:extLst>
          </p:cNvPr>
          <p:cNvGrpSpPr/>
          <p:nvPr/>
        </p:nvGrpSpPr>
        <p:grpSpPr>
          <a:xfrm>
            <a:off x="-6968" y="1281802"/>
            <a:ext cx="12183712" cy="4401739"/>
            <a:chOff x="-5265" y="1058796"/>
            <a:chExt cx="12183712" cy="4206732"/>
          </a:xfrm>
        </p:grpSpPr>
        <p:pic>
          <p:nvPicPr>
            <p:cNvPr id="2" name="图片 1" descr="图表, 直方图&#10;&#10;描述已自动生成">
              <a:extLst>
                <a:ext uri="{FF2B5EF4-FFF2-40B4-BE49-F238E27FC236}">
                  <a16:creationId xmlns:a16="http://schemas.microsoft.com/office/drawing/2014/main" id="{879336D3-076C-BE39-D066-2BD7C8F988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265" y="1058796"/>
              <a:ext cx="6076881" cy="4206732"/>
            </a:xfrm>
            <a:prstGeom prst="rect">
              <a:avLst/>
            </a:prstGeom>
            <a:noFill/>
            <a:ln>
              <a:noFill/>
            </a:ln>
          </p:spPr>
        </p:pic>
        <p:pic>
          <p:nvPicPr>
            <p:cNvPr id="3" name="图片 2" descr="图表, 直方图&#10;&#10;描述已自动生成">
              <a:extLst>
                <a:ext uri="{FF2B5EF4-FFF2-40B4-BE49-F238E27FC236}">
                  <a16:creationId xmlns:a16="http://schemas.microsoft.com/office/drawing/2014/main" id="{8C6EEE8C-445A-2634-00AE-C4E49D54CC6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071616" y="1058796"/>
              <a:ext cx="6106831" cy="4205028"/>
            </a:xfrm>
            <a:prstGeom prst="rect">
              <a:avLst/>
            </a:prstGeom>
            <a:noFill/>
            <a:ln>
              <a:noFill/>
            </a:ln>
          </p:spPr>
        </p:pic>
        <p:sp>
          <p:nvSpPr>
            <p:cNvPr id="10" name="椭圆 9">
              <a:extLst>
                <a:ext uri="{FF2B5EF4-FFF2-40B4-BE49-F238E27FC236}">
                  <a16:creationId xmlns:a16="http://schemas.microsoft.com/office/drawing/2014/main" id="{4CC5F05F-C255-53A7-6D90-549888D1C966}"/>
                </a:ext>
              </a:extLst>
            </p:cNvPr>
            <p:cNvSpPr/>
            <p:nvPr/>
          </p:nvSpPr>
          <p:spPr>
            <a:xfrm>
              <a:off x="2203704" y="1453897"/>
              <a:ext cx="749807" cy="75895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1" name="椭圆 10">
              <a:extLst>
                <a:ext uri="{FF2B5EF4-FFF2-40B4-BE49-F238E27FC236}">
                  <a16:creationId xmlns:a16="http://schemas.microsoft.com/office/drawing/2014/main" id="{6E1630BD-7D85-A007-B75B-F75E501DE15B}"/>
                </a:ext>
              </a:extLst>
            </p:cNvPr>
            <p:cNvSpPr/>
            <p:nvPr/>
          </p:nvSpPr>
          <p:spPr>
            <a:xfrm>
              <a:off x="2496312" y="3912012"/>
              <a:ext cx="539496" cy="52120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2" name="椭圆 11">
              <a:extLst>
                <a:ext uri="{FF2B5EF4-FFF2-40B4-BE49-F238E27FC236}">
                  <a16:creationId xmlns:a16="http://schemas.microsoft.com/office/drawing/2014/main" id="{D3557A40-E872-C634-89AC-37C5F2E5D9BF}"/>
                </a:ext>
              </a:extLst>
            </p:cNvPr>
            <p:cNvSpPr/>
            <p:nvPr/>
          </p:nvSpPr>
          <p:spPr>
            <a:xfrm>
              <a:off x="5239511" y="1791260"/>
              <a:ext cx="512065" cy="51154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a:extLst>
                <a:ext uri="{FF2B5EF4-FFF2-40B4-BE49-F238E27FC236}">
                  <a16:creationId xmlns:a16="http://schemas.microsoft.com/office/drawing/2014/main" id="{9F496C72-C54F-08A0-D11B-32497A562493}"/>
                </a:ext>
              </a:extLst>
            </p:cNvPr>
            <p:cNvSpPr/>
            <p:nvPr/>
          </p:nvSpPr>
          <p:spPr>
            <a:xfrm>
              <a:off x="8595106" y="1517904"/>
              <a:ext cx="512318" cy="52120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7" name="文本框 6">
            <a:extLst>
              <a:ext uri="{FF2B5EF4-FFF2-40B4-BE49-F238E27FC236}">
                <a16:creationId xmlns:a16="http://schemas.microsoft.com/office/drawing/2014/main" id="{5FF8AC47-B12B-978C-E9FE-DB3B537A6ECC}"/>
              </a:ext>
            </a:extLst>
          </p:cNvPr>
          <p:cNvSpPr txBox="1"/>
          <p:nvPr/>
        </p:nvSpPr>
        <p:spPr>
          <a:xfrm>
            <a:off x="1465262" y="-6304"/>
            <a:ext cx="7168063" cy="107721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Observation and verification results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for Typhoon In-fa (2021)</a:t>
            </a:r>
          </a:p>
        </p:txBody>
      </p:sp>
    </p:spTree>
    <p:extLst>
      <p:ext uri="{BB962C8B-B14F-4D97-AF65-F5344CB8AC3E}">
        <p14:creationId xmlns:p14="http://schemas.microsoft.com/office/powerpoint/2010/main" val="407169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1000"/>
                                  </p:stCondLst>
                                  <p:childTnLst>
                                    <p:animRot by="21600000">
                                      <p:cBhvr>
                                        <p:cTn id="6" dur="20000" fill="hold"/>
                                        <p:tgtEl>
                                          <p:spTgt spid="8"/>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74B5"/>
            </a:gs>
            <a:gs pos="53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77B5F84E-528E-4599-A565-4BD377B64B48}"/>
              </a:ext>
            </a:extLst>
          </p:cNvPr>
          <p:cNvGrpSpPr/>
          <p:nvPr/>
        </p:nvGrpSpPr>
        <p:grpSpPr>
          <a:xfrm>
            <a:off x="0" y="-217191"/>
            <a:ext cx="12193588" cy="1436391"/>
            <a:chOff x="-1588" y="79375"/>
            <a:chExt cx="12193588" cy="1477963"/>
          </a:xfrm>
        </p:grpSpPr>
        <p:sp>
          <p:nvSpPr>
            <p:cNvPr id="36" name="任意形状 135">
              <a:extLst>
                <a:ext uri="{FF2B5EF4-FFF2-40B4-BE49-F238E27FC236}">
                  <a16:creationId xmlns:a16="http://schemas.microsoft.com/office/drawing/2014/main" id="{AD280E91-2831-425A-9FF0-1765A861F013}"/>
                </a:ext>
              </a:extLst>
            </p:cNvPr>
            <p:cNvSpPr/>
            <p:nvPr/>
          </p:nvSpPr>
          <p:spPr>
            <a:xfrm rot="16200000">
              <a:off x="743743" y="-429418"/>
              <a:ext cx="123825" cy="1614488"/>
            </a:xfrm>
            <a:custGeom>
              <a:avLst/>
              <a:gdLst>
                <a:gd name="connsiteX0" fmla="*/ 124792 w 124792"/>
                <a:gd name="connsiteY0" fmla="*/ 2 h 1615180"/>
                <a:gd name="connsiteX1" fmla="*/ 124792 w 124792"/>
                <a:gd name="connsiteY1" fmla="*/ 1615180 h 1615180"/>
                <a:gd name="connsiteX2" fmla="*/ 116959 w 124792"/>
                <a:gd name="connsiteY2" fmla="*/ 1589947 h 1615180"/>
                <a:gd name="connsiteX3" fmla="*/ 63113 w 124792"/>
                <a:gd name="connsiteY3" fmla="*/ 1490742 h 1615180"/>
                <a:gd name="connsiteX4" fmla="*/ 0 w 124792"/>
                <a:gd name="connsiteY4" fmla="*/ 1414249 h 1615180"/>
                <a:gd name="connsiteX5" fmla="*/ 0 w 124792"/>
                <a:gd name="connsiteY5" fmla="*/ 0 h 1615180"/>
                <a:gd name="connsiteX6" fmla="*/ 124792 w 124792"/>
                <a:gd name="connsiteY6" fmla="*/ 2 h 1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2" h="1615180">
                  <a:moveTo>
                    <a:pt x="124792" y="2"/>
                  </a:moveTo>
                  <a:lnTo>
                    <a:pt x="124792" y="1615180"/>
                  </a:lnTo>
                  <a:lnTo>
                    <a:pt x="116959" y="1589947"/>
                  </a:lnTo>
                  <a:cubicBezTo>
                    <a:pt x="102183" y="1555011"/>
                    <a:pt x="84103" y="1521813"/>
                    <a:pt x="63113" y="1490742"/>
                  </a:cubicBezTo>
                  <a:lnTo>
                    <a:pt x="0" y="1414249"/>
                  </a:lnTo>
                  <a:lnTo>
                    <a:pt x="0" y="0"/>
                  </a:lnTo>
                  <a:lnTo>
                    <a:pt x="124792" y="2"/>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任意形状 134">
              <a:extLst>
                <a:ext uri="{FF2B5EF4-FFF2-40B4-BE49-F238E27FC236}">
                  <a16:creationId xmlns:a16="http://schemas.microsoft.com/office/drawing/2014/main" id="{90DE13D9-7B54-4E0E-A54D-5CFE12445AEB}"/>
                </a:ext>
              </a:extLst>
            </p:cNvPr>
            <p:cNvSpPr/>
            <p:nvPr/>
          </p:nvSpPr>
          <p:spPr>
            <a:xfrm rot="16200000">
              <a:off x="595312" y="-38100"/>
              <a:ext cx="125413" cy="1319213"/>
            </a:xfrm>
            <a:custGeom>
              <a:avLst/>
              <a:gdLst>
                <a:gd name="connsiteX0" fmla="*/ 124792 w 124792"/>
                <a:gd name="connsiteY0" fmla="*/ 0 h 1319998"/>
                <a:gd name="connsiteX1" fmla="*/ 124792 w 124792"/>
                <a:gd name="connsiteY1" fmla="*/ 1319998 h 1319998"/>
                <a:gd name="connsiteX2" fmla="*/ 49528 w 124792"/>
                <a:gd name="connsiteY2" fmla="*/ 1279147 h 1319998"/>
                <a:gd name="connsiteX3" fmla="*/ 0 w 124792"/>
                <a:gd name="connsiteY3" fmla="*/ 1263772 h 1319998"/>
                <a:gd name="connsiteX4" fmla="*/ 0 w 124792"/>
                <a:gd name="connsiteY4" fmla="*/ 0 h 1319998"/>
                <a:gd name="connsiteX5" fmla="*/ 124792 w 124792"/>
                <a:gd name="connsiteY5" fmla="*/ 0 h 13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998">
                  <a:moveTo>
                    <a:pt x="124792" y="0"/>
                  </a:moveTo>
                  <a:lnTo>
                    <a:pt x="124792" y="1319998"/>
                  </a:lnTo>
                  <a:lnTo>
                    <a:pt x="49528" y="1279147"/>
                  </a:lnTo>
                  <a:lnTo>
                    <a:pt x="0" y="1263772"/>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任意形状 133">
              <a:extLst>
                <a:ext uri="{FF2B5EF4-FFF2-40B4-BE49-F238E27FC236}">
                  <a16:creationId xmlns:a16="http://schemas.microsoft.com/office/drawing/2014/main" id="{1A983AB0-6451-4C83-8E68-780527A9FAD3}"/>
                </a:ext>
              </a:extLst>
            </p:cNvPr>
            <p:cNvSpPr/>
            <p:nvPr/>
          </p:nvSpPr>
          <p:spPr>
            <a:xfrm rot="16200000">
              <a:off x="554832" y="242093"/>
              <a:ext cx="125412" cy="1238251"/>
            </a:xfrm>
            <a:custGeom>
              <a:avLst/>
              <a:gdLst>
                <a:gd name="connsiteX0" fmla="*/ 124792 w 124792"/>
                <a:gd name="connsiteY0" fmla="*/ 0 h 1239543"/>
                <a:gd name="connsiteX1" fmla="*/ 124792 w 124792"/>
                <a:gd name="connsiteY1" fmla="*/ 1239543 h 1239543"/>
                <a:gd name="connsiteX2" fmla="*/ 62397 w 124792"/>
                <a:gd name="connsiteY2" fmla="*/ 1233253 h 1239543"/>
                <a:gd name="connsiteX3" fmla="*/ 0 w 124792"/>
                <a:gd name="connsiteY3" fmla="*/ 1239543 h 1239543"/>
                <a:gd name="connsiteX4" fmla="*/ 0 w 124792"/>
                <a:gd name="connsiteY4" fmla="*/ 0 h 1239543"/>
                <a:gd name="connsiteX5" fmla="*/ 124792 w 124792"/>
                <a:gd name="connsiteY5" fmla="*/ 0 h 12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239543">
                  <a:moveTo>
                    <a:pt x="124792" y="0"/>
                  </a:moveTo>
                  <a:lnTo>
                    <a:pt x="124792" y="1239543"/>
                  </a:lnTo>
                  <a:lnTo>
                    <a:pt x="62397" y="1233253"/>
                  </a:lnTo>
                  <a:lnTo>
                    <a:pt x="0" y="123954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任意形状 132">
              <a:extLst>
                <a:ext uri="{FF2B5EF4-FFF2-40B4-BE49-F238E27FC236}">
                  <a16:creationId xmlns:a16="http://schemas.microsoft.com/office/drawing/2014/main" id="{BEA126F8-8210-42AD-AAE6-7C81C24BF8E1}"/>
                </a:ext>
              </a:extLst>
            </p:cNvPr>
            <p:cNvSpPr/>
            <p:nvPr/>
          </p:nvSpPr>
          <p:spPr>
            <a:xfrm rot="16200000">
              <a:off x="596106" y="440531"/>
              <a:ext cx="123825" cy="1319213"/>
            </a:xfrm>
            <a:custGeom>
              <a:avLst/>
              <a:gdLst>
                <a:gd name="connsiteX0" fmla="*/ 124792 w 124792"/>
                <a:gd name="connsiteY0" fmla="*/ 0 h 1319323"/>
                <a:gd name="connsiteX1" fmla="*/ 124792 w 124792"/>
                <a:gd name="connsiteY1" fmla="*/ 1263386 h 1319323"/>
                <a:gd name="connsiteX2" fmla="*/ 74020 w 124792"/>
                <a:gd name="connsiteY2" fmla="*/ 1279147 h 1319323"/>
                <a:gd name="connsiteX3" fmla="*/ 0 w 124792"/>
                <a:gd name="connsiteY3" fmla="*/ 1319323 h 1319323"/>
                <a:gd name="connsiteX4" fmla="*/ 0 w 124792"/>
                <a:gd name="connsiteY4" fmla="*/ 0 h 1319323"/>
                <a:gd name="connsiteX5" fmla="*/ 124792 w 124792"/>
                <a:gd name="connsiteY5" fmla="*/ 0 h 13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323">
                  <a:moveTo>
                    <a:pt x="124792" y="0"/>
                  </a:moveTo>
                  <a:lnTo>
                    <a:pt x="124792" y="1263386"/>
                  </a:lnTo>
                  <a:lnTo>
                    <a:pt x="74020" y="1279147"/>
                  </a:lnTo>
                  <a:lnTo>
                    <a:pt x="0" y="131932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任意形状 131">
              <a:extLst>
                <a:ext uri="{FF2B5EF4-FFF2-40B4-BE49-F238E27FC236}">
                  <a16:creationId xmlns:a16="http://schemas.microsoft.com/office/drawing/2014/main" id="{87999705-2284-40B3-B52E-8178118AAB7F}"/>
                </a:ext>
              </a:extLst>
            </p:cNvPr>
            <p:cNvSpPr/>
            <p:nvPr/>
          </p:nvSpPr>
          <p:spPr>
            <a:xfrm rot="16200000">
              <a:off x="734218" y="540544"/>
              <a:ext cx="125413" cy="1597026"/>
            </a:xfrm>
            <a:custGeom>
              <a:avLst/>
              <a:gdLst>
                <a:gd name="connsiteX0" fmla="*/ 124793 w 124793"/>
                <a:gd name="connsiteY0" fmla="*/ 0 h 1596957"/>
                <a:gd name="connsiteX1" fmla="*/ 124793 w 124793"/>
                <a:gd name="connsiteY1" fmla="*/ 1407391 h 1596957"/>
                <a:gd name="connsiteX2" fmla="*/ 56022 w 124793"/>
                <a:gd name="connsiteY2" fmla="*/ 1490742 h 1596957"/>
                <a:gd name="connsiteX3" fmla="*/ 2176 w 124793"/>
                <a:gd name="connsiteY3" fmla="*/ 1589947 h 1596957"/>
                <a:gd name="connsiteX4" fmla="*/ 0 w 124793"/>
                <a:gd name="connsiteY4" fmla="*/ 1596957 h 1596957"/>
                <a:gd name="connsiteX5" fmla="*/ 1 w 124793"/>
                <a:gd name="connsiteY5" fmla="*/ 0 h 1596957"/>
                <a:gd name="connsiteX6" fmla="*/ 124793 w 124793"/>
                <a:gd name="connsiteY6" fmla="*/ 0 h 15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3" h="1596957">
                  <a:moveTo>
                    <a:pt x="124793" y="0"/>
                  </a:moveTo>
                  <a:lnTo>
                    <a:pt x="124793" y="1407391"/>
                  </a:lnTo>
                  <a:lnTo>
                    <a:pt x="56022" y="1490742"/>
                  </a:lnTo>
                  <a:cubicBezTo>
                    <a:pt x="35032" y="1521813"/>
                    <a:pt x="16952" y="1555011"/>
                    <a:pt x="2176" y="1589947"/>
                  </a:cubicBezTo>
                  <a:lnTo>
                    <a:pt x="0" y="1596957"/>
                  </a:lnTo>
                  <a:lnTo>
                    <a:pt x="1" y="0"/>
                  </a:lnTo>
                  <a:lnTo>
                    <a:pt x="124793"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5" name="组合 44">
              <a:extLst>
                <a:ext uri="{FF2B5EF4-FFF2-40B4-BE49-F238E27FC236}">
                  <a16:creationId xmlns:a16="http://schemas.microsoft.com/office/drawing/2014/main" id="{2507E356-BFF6-44EB-8ECB-ED77F3014010}"/>
                </a:ext>
              </a:extLst>
            </p:cNvPr>
            <p:cNvGrpSpPr/>
            <p:nvPr/>
          </p:nvGrpSpPr>
          <p:grpSpPr>
            <a:xfrm>
              <a:off x="1382713" y="79375"/>
              <a:ext cx="10809287" cy="1477963"/>
              <a:chOff x="1382713" y="79375"/>
              <a:chExt cx="10809287" cy="1477963"/>
            </a:xfrm>
          </p:grpSpPr>
          <p:sp>
            <p:nvSpPr>
              <p:cNvPr id="46" name="任意形状 156">
                <a:extLst>
                  <a:ext uri="{FF2B5EF4-FFF2-40B4-BE49-F238E27FC236}">
                    <a16:creationId xmlns:a16="http://schemas.microsoft.com/office/drawing/2014/main" id="{EA9F76A8-165C-4D7F-A6F9-7C5C48ADA12B}"/>
                  </a:ext>
                </a:extLst>
              </p:cNvPr>
              <p:cNvSpPr/>
              <p:nvPr/>
            </p:nvSpPr>
            <p:spPr>
              <a:xfrm rot="10800000">
                <a:off x="8374063" y="79375"/>
                <a:ext cx="657225" cy="236538"/>
              </a:xfrm>
              <a:custGeom>
                <a:avLst/>
                <a:gdLst>
                  <a:gd name="connsiteX0" fmla="*/ 404366 w 656792"/>
                  <a:gd name="connsiteY0" fmla="*/ 235639 h 235639"/>
                  <a:gd name="connsiteX1" fmla="*/ 0 w 656792"/>
                  <a:gd name="connsiteY1" fmla="*/ 235639 h 235639"/>
                  <a:gd name="connsiteX2" fmla="*/ 252426 w 656792"/>
                  <a:gd name="connsiteY2" fmla="*/ 0 h 235639"/>
                  <a:gd name="connsiteX3" fmla="*/ 656792 w 656792"/>
                  <a:gd name="connsiteY3" fmla="*/ 0 h 235639"/>
                  <a:gd name="connsiteX4" fmla="*/ 404366 w 656792"/>
                  <a:gd name="connsiteY4" fmla="*/ 235639 h 2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92" h="235639">
                    <a:moveTo>
                      <a:pt x="404366" y="235639"/>
                    </a:moveTo>
                    <a:lnTo>
                      <a:pt x="0" y="235639"/>
                    </a:lnTo>
                    <a:lnTo>
                      <a:pt x="252426" y="0"/>
                    </a:lnTo>
                    <a:lnTo>
                      <a:pt x="656792" y="0"/>
                    </a:lnTo>
                    <a:lnTo>
                      <a:pt x="404366" y="235639"/>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7" name="组合 46">
                <a:extLst>
                  <a:ext uri="{FF2B5EF4-FFF2-40B4-BE49-F238E27FC236}">
                    <a16:creationId xmlns:a16="http://schemas.microsoft.com/office/drawing/2014/main" id="{3339FAB0-F477-43D0-86A1-CA41C2A85288}"/>
                  </a:ext>
                </a:extLst>
              </p:cNvPr>
              <p:cNvGrpSpPr/>
              <p:nvPr/>
            </p:nvGrpSpPr>
            <p:grpSpPr>
              <a:xfrm>
                <a:off x="1382713" y="315913"/>
                <a:ext cx="10809287" cy="1241425"/>
                <a:chOff x="1382713" y="315913"/>
                <a:chExt cx="10809287" cy="1241425"/>
              </a:xfrm>
            </p:grpSpPr>
            <p:sp>
              <p:nvSpPr>
                <p:cNvPr id="48" name="任意形状 152">
                  <a:extLst>
                    <a:ext uri="{FF2B5EF4-FFF2-40B4-BE49-F238E27FC236}">
                      <a16:creationId xmlns:a16="http://schemas.microsoft.com/office/drawing/2014/main" id="{B47C1A70-AA79-431B-9FBD-A211B2A53DF6}"/>
                    </a:ext>
                  </a:extLst>
                </p:cNvPr>
                <p:cNvSpPr/>
                <p:nvPr/>
              </p:nvSpPr>
              <p:spPr>
                <a:xfrm rot="10800000">
                  <a:off x="1382713" y="315913"/>
                  <a:ext cx="6991350" cy="1085850"/>
                </a:xfrm>
                <a:custGeom>
                  <a:avLst/>
                  <a:gdLst>
                    <a:gd name="connsiteX0" fmla="*/ 6448497 w 6991631"/>
                    <a:gd name="connsiteY0" fmla="*/ 1086268 h 1086268"/>
                    <a:gd name="connsiteX1" fmla="*/ 0 w 6991631"/>
                    <a:gd name="connsiteY1" fmla="*/ 1086268 h 1086268"/>
                    <a:gd name="connsiteX2" fmla="*/ 1163654 w 6991631"/>
                    <a:gd name="connsiteY2" fmla="*/ 0 h 1086268"/>
                    <a:gd name="connsiteX3" fmla="*/ 6448497 w 6991631"/>
                    <a:gd name="connsiteY3" fmla="*/ 0 h 1086268"/>
                    <a:gd name="connsiteX4" fmla="*/ 6991631 w 6991631"/>
                    <a:gd name="connsiteY4" fmla="*/ 543134 h 1086268"/>
                    <a:gd name="connsiteX5" fmla="*/ 6448497 w 6991631"/>
                    <a:gd name="connsiteY5" fmla="*/ 1086268 h 10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631" h="1086268">
                      <a:moveTo>
                        <a:pt x="6448497" y="1086268"/>
                      </a:moveTo>
                      <a:lnTo>
                        <a:pt x="0" y="1086268"/>
                      </a:lnTo>
                      <a:lnTo>
                        <a:pt x="1163654" y="0"/>
                      </a:lnTo>
                      <a:lnTo>
                        <a:pt x="6448497" y="0"/>
                      </a:lnTo>
                      <a:cubicBezTo>
                        <a:pt x="6748462" y="0"/>
                        <a:pt x="6991631" y="243169"/>
                        <a:pt x="6991631" y="543134"/>
                      </a:cubicBezTo>
                      <a:cubicBezTo>
                        <a:pt x="6991631" y="843099"/>
                        <a:pt x="6748462" y="1086268"/>
                        <a:pt x="6448497" y="1086268"/>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文本框 49">
                  <a:extLst>
                    <a:ext uri="{FF2B5EF4-FFF2-40B4-BE49-F238E27FC236}">
                      <a16:creationId xmlns:a16="http://schemas.microsoft.com/office/drawing/2014/main" id="{9E0E8C88-F2FC-4D2C-9F47-513F8A1969A2}"/>
                    </a:ext>
                  </a:extLst>
                </p:cNvPr>
                <p:cNvSpPr txBox="1"/>
                <p:nvPr/>
              </p:nvSpPr>
              <p:spPr>
                <a:xfrm>
                  <a:off x="1822450" y="582613"/>
                  <a:ext cx="390525"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宋体" panose="02010600030101010101" pitchFamily="2" charset="-122"/>
                    <a:cs typeface="宋体" panose="02010600030101010101" pitchFamily="2" charset="-122"/>
                  </a:endParaRPr>
                </a:p>
              </p:txBody>
            </p:sp>
            <p:sp>
              <p:nvSpPr>
                <p:cNvPr id="52" name="任意形状 157">
                  <a:extLst>
                    <a:ext uri="{FF2B5EF4-FFF2-40B4-BE49-F238E27FC236}">
                      <a16:creationId xmlns:a16="http://schemas.microsoft.com/office/drawing/2014/main" id="{A405A89E-CCE3-42DD-BB8E-64F9C44CA1D2}"/>
                    </a:ext>
                  </a:extLst>
                </p:cNvPr>
                <p:cNvSpPr/>
                <p:nvPr/>
              </p:nvSpPr>
              <p:spPr>
                <a:xfrm rot="10800000">
                  <a:off x="7615238" y="315913"/>
                  <a:ext cx="4576762" cy="1085850"/>
                </a:xfrm>
                <a:custGeom>
                  <a:avLst/>
                  <a:gdLst>
                    <a:gd name="connsiteX0" fmla="*/ 3412957 w 4576611"/>
                    <a:gd name="connsiteY0" fmla="*/ 1086268 h 1086268"/>
                    <a:gd name="connsiteX1" fmla="*/ 0 w 4576611"/>
                    <a:gd name="connsiteY1" fmla="*/ 1086268 h 1086268"/>
                    <a:gd name="connsiteX2" fmla="*/ 0 w 4576611"/>
                    <a:gd name="connsiteY2" fmla="*/ 0 h 1086268"/>
                    <a:gd name="connsiteX3" fmla="*/ 4576611 w 4576611"/>
                    <a:gd name="connsiteY3" fmla="*/ 0 h 1086268"/>
                    <a:gd name="connsiteX4" fmla="*/ 3412957 w 4576611"/>
                    <a:gd name="connsiteY4" fmla="*/ 1086268 h 108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611" h="1086268">
                      <a:moveTo>
                        <a:pt x="3412957" y="1086268"/>
                      </a:moveTo>
                      <a:lnTo>
                        <a:pt x="0" y="1086268"/>
                      </a:lnTo>
                      <a:lnTo>
                        <a:pt x="0" y="0"/>
                      </a:lnTo>
                      <a:lnTo>
                        <a:pt x="4576611" y="0"/>
                      </a:lnTo>
                      <a:lnTo>
                        <a:pt x="3412957" y="1086268"/>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任意形状 158">
                  <a:extLst>
                    <a:ext uri="{FF2B5EF4-FFF2-40B4-BE49-F238E27FC236}">
                      <a16:creationId xmlns:a16="http://schemas.microsoft.com/office/drawing/2014/main" id="{F48BF60E-D11C-42B0-ADA5-C179ABB43F58}"/>
                    </a:ext>
                  </a:extLst>
                </p:cNvPr>
                <p:cNvSpPr/>
                <p:nvPr/>
              </p:nvSpPr>
              <p:spPr>
                <a:xfrm rot="10800000">
                  <a:off x="7043738" y="1401763"/>
                  <a:ext cx="571500" cy="155575"/>
                </a:xfrm>
                <a:custGeom>
                  <a:avLst/>
                  <a:gdLst>
                    <a:gd name="connsiteX0" fmla="*/ 404366 w 570981"/>
                    <a:gd name="connsiteY0" fmla="*/ 155535 h 155535"/>
                    <a:gd name="connsiteX1" fmla="*/ 0 w 570981"/>
                    <a:gd name="connsiteY1" fmla="*/ 155535 h 155535"/>
                    <a:gd name="connsiteX2" fmla="*/ 166615 w 570981"/>
                    <a:gd name="connsiteY2" fmla="*/ 0 h 155535"/>
                    <a:gd name="connsiteX3" fmla="*/ 570981 w 570981"/>
                    <a:gd name="connsiteY3" fmla="*/ 0 h 155535"/>
                    <a:gd name="connsiteX4" fmla="*/ 404366 w 570981"/>
                    <a:gd name="connsiteY4" fmla="*/ 155535 h 15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1" h="155535">
                      <a:moveTo>
                        <a:pt x="404366" y="155535"/>
                      </a:moveTo>
                      <a:lnTo>
                        <a:pt x="0" y="155535"/>
                      </a:lnTo>
                      <a:lnTo>
                        <a:pt x="166615" y="0"/>
                      </a:lnTo>
                      <a:lnTo>
                        <a:pt x="570981" y="0"/>
                      </a:lnTo>
                      <a:lnTo>
                        <a:pt x="404366" y="155535"/>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sp>
        <p:nvSpPr>
          <p:cNvPr id="3" name="文本框 2">
            <a:extLst>
              <a:ext uri="{FF2B5EF4-FFF2-40B4-BE49-F238E27FC236}">
                <a16:creationId xmlns:a16="http://schemas.microsoft.com/office/drawing/2014/main" id="{F39B6476-6072-F9C0-DE68-5A855C719040}"/>
              </a:ext>
            </a:extLst>
          </p:cNvPr>
          <p:cNvSpPr txBox="1"/>
          <p:nvPr/>
        </p:nvSpPr>
        <p:spPr>
          <a:xfrm>
            <a:off x="9646920" y="1052265"/>
            <a:ext cx="2496312" cy="6757234"/>
          </a:xfrm>
          <a:prstGeom prst="rect">
            <a:avLst/>
          </a:prstGeom>
          <a:noFill/>
        </p:spPr>
        <p:txBody>
          <a:bodyPr wrap="square">
            <a:spAutoFit/>
          </a:bodyPr>
          <a:lstStyle/>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r>
              <a:rPr kumimoji="0" lang="en-US" altLang="zh-CN" sz="13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The </a:t>
            </a: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satellite</a:t>
            </a:r>
            <a:r>
              <a:rPr kumimoji="0" lang="en-US" altLang="zh-CN" sz="13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and JTWC data both show that R34 has a clear increasing trend from TC formation to landfall</a:t>
            </a:r>
            <a:r>
              <a:rPr kumimoji="0" lang="en-US" altLang="zh-CN" sz="13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 the RSMC R30 also shows an upward trend. The variation range of the linear regression fits for the RSMC AVG_R30 is significantly larger than that for the RS and JTWC AVG_R30. </a:t>
            </a:r>
          </a:p>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r>
              <a:rPr kumimoji="0" lang="en-US" altLang="zh-CN" sz="13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The AVG_R50 time series from the </a:t>
            </a:r>
            <a:r>
              <a:rPr kumimoji="0" lang="en-US" altLang="zh-CN" sz="14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satellite</a:t>
            </a:r>
            <a:r>
              <a:rPr kumimoji="0" lang="en-US" altLang="zh-CN" sz="13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and JTWC data both show an upward tendency throughout the evolution of In-fa. </a:t>
            </a:r>
            <a:r>
              <a:rPr kumimoji="0" lang="en-US" altLang="zh-CN" sz="13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rPr>
              <a:t>There is no similar increasing tendency in the AVG_R50 time series from RSMC, which is primarily maintained at about 150 km.</a:t>
            </a:r>
            <a:endParaRPr kumimoji="0" lang="zh-CN" altLang="zh-CN" sz="13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1" lang="en-US" altLang="zh-CN" sz="20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srgbClr val="00457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矩形 3">
            <a:extLst>
              <a:ext uri="{FF2B5EF4-FFF2-40B4-BE49-F238E27FC236}">
                <a16:creationId xmlns:a16="http://schemas.microsoft.com/office/drawing/2014/main" id="{258C54DA-5F3E-5F72-8554-61DBE0F21140}"/>
              </a:ext>
            </a:extLst>
          </p:cNvPr>
          <p:cNvSpPr/>
          <p:nvPr/>
        </p:nvSpPr>
        <p:spPr>
          <a:xfrm>
            <a:off x="9646921" y="1083453"/>
            <a:ext cx="2496312" cy="576185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mc:AlternateContent xmlns:mc="http://schemas.openxmlformats.org/markup-compatibility/2006">
        <mc:Choice xmlns:am3d="http://schemas.microsoft.com/office/drawing/2017/model3d" Requires="am3d">
          <p:graphicFrame>
            <p:nvGraphicFramePr>
              <p:cNvPr id="9" name="3D 模型 8">
                <a:extLst>
                  <a:ext uri="{FF2B5EF4-FFF2-40B4-BE49-F238E27FC236}">
                    <a16:creationId xmlns:a16="http://schemas.microsoft.com/office/drawing/2014/main" id="{8E1B30E5-4856-F37D-41C2-279AA3B8DC48}"/>
                  </a:ext>
                </a:extLst>
              </p:cNvPr>
              <p:cNvGraphicFramePr>
                <a:graphicFrameLocks noChangeAspect="1"/>
              </p:cNvGraphicFramePr>
              <p:nvPr/>
            </p:nvGraphicFramePr>
            <p:xfrm>
              <a:off x="10315228" y="120354"/>
              <a:ext cx="1686981" cy="824250"/>
            </p:xfrm>
            <a:graphic>
              <a:graphicData uri="http://schemas.microsoft.com/office/drawing/2017/model3d">
                <am3d:model3d r:embed="rId2">
                  <am3d:spPr>
                    <a:xfrm>
                      <a:off x="0" y="0"/>
                      <a:ext cx="1686981" cy="824250"/>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3"/>
                  </am3d:raster>
                  <am3d:objViewport viewportSz="26181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模型 8">
                <a:extLst>
                  <a:ext uri="{FF2B5EF4-FFF2-40B4-BE49-F238E27FC236}">
                    <a16:creationId xmlns:a16="http://schemas.microsoft.com/office/drawing/2014/main" id="{8E1B30E5-4856-F37D-41C2-279AA3B8DC48}"/>
                  </a:ext>
                </a:extLst>
              </p:cNvPr>
              <p:cNvPicPr>
                <a:picLocks noGrp="1" noRot="1" noChangeAspect="1" noMove="1" noResize="1" noEditPoints="1" noAdjustHandles="1" noChangeArrowheads="1" noChangeShapeType="1" noCrop="1"/>
              </p:cNvPicPr>
              <p:nvPr/>
            </p:nvPicPr>
            <p:blipFill>
              <a:blip r:embed="rId3"/>
              <a:stretch>
                <a:fillRect/>
              </a:stretch>
            </p:blipFill>
            <p:spPr>
              <a:xfrm>
                <a:off x="10315228" y="120354"/>
                <a:ext cx="1686981" cy="824250"/>
              </a:xfrm>
              <a:prstGeom prst="rect">
                <a:avLst/>
              </a:prstGeom>
            </p:spPr>
          </p:pic>
        </mc:Fallback>
      </mc:AlternateContent>
      <p:grpSp>
        <p:nvGrpSpPr>
          <p:cNvPr id="11" name="组合 10">
            <a:extLst>
              <a:ext uri="{FF2B5EF4-FFF2-40B4-BE49-F238E27FC236}">
                <a16:creationId xmlns:a16="http://schemas.microsoft.com/office/drawing/2014/main" id="{4929FAA7-86CC-AD08-04C3-29E107EC8606}"/>
              </a:ext>
            </a:extLst>
          </p:cNvPr>
          <p:cNvGrpSpPr/>
          <p:nvPr/>
        </p:nvGrpSpPr>
        <p:grpSpPr>
          <a:xfrm>
            <a:off x="-2" y="1068001"/>
            <a:ext cx="9596565" cy="5789999"/>
            <a:chOff x="-1" y="1068001"/>
            <a:chExt cx="9173264" cy="4967039"/>
          </a:xfrm>
        </p:grpSpPr>
        <p:pic>
          <p:nvPicPr>
            <p:cNvPr id="2" name="图片 1" descr="图表&#10;&#10;描述已自动生成">
              <a:extLst>
                <a:ext uri="{FF2B5EF4-FFF2-40B4-BE49-F238E27FC236}">
                  <a16:creationId xmlns:a16="http://schemas.microsoft.com/office/drawing/2014/main" id="{2E1ED411-E8E8-3E7F-0522-05A5D7523592}"/>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 y="1068001"/>
              <a:ext cx="9173264" cy="4967039"/>
            </a:xfrm>
            <a:prstGeom prst="rect">
              <a:avLst/>
            </a:prstGeom>
            <a:noFill/>
            <a:ln>
              <a:noFill/>
            </a:ln>
          </p:spPr>
        </p:pic>
        <p:sp>
          <p:nvSpPr>
            <p:cNvPr id="8" name="椭圆 7">
              <a:extLst>
                <a:ext uri="{FF2B5EF4-FFF2-40B4-BE49-F238E27FC236}">
                  <a16:creationId xmlns:a16="http://schemas.microsoft.com/office/drawing/2014/main" id="{68F8C027-59D7-525C-7D0A-931E78859797}"/>
                </a:ext>
              </a:extLst>
            </p:cNvPr>
            <p:cNvSpPr/>
            <p:nvPr/>
          </p:nvSpPr>
          <p:spPr>
            <a:xfrm>
              <a:off x="0" y="1219200"/>
              <a:ext cx="6096000" cy="190804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椭圆 9">
              <a:extLst>
                <a:ext uri="{FF2B5EF4-FFF2-40B4-BE49-F238E27FC236}">
                  <a16:creationId xmlns:a16="http://schemas.microsoft.com/office/drawing/2014/main" id="{C20EBAC7-5B12-8C12-0B3F-61131DED1577}"/>
                </a:ext>
              </a:extLst>
            </p:cNvPr>
            <p:cNvSpPr/>
            <p:nvPr/>
          </p:nvSpPr>
          <p:spPr>
            <a:xfrm>
              <a:off x="0" y="3656315"/>
              <a:ext cx="6096000" cy="190804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2" name="文本框 11">
            <a:extLst>
              <a:ext uri="{FF2B5EF4-FFF2-40B4-BE49-F238E27FC236}">
                <a16:creationId xmlns:a16="http://schemas.microsoft.com/office/drawing/2014/main" id="{35FC1F79-AC3B-75B9-0C24-F93DC4020E89}"/>
              </a:ext>
            </a:extLst>
          </p:cNvPr>
          <p:cNvSpPr txBox="1"/>
          <p:nvPr/>
        </p:nvSpPr>
        <p:spPr>
          <a:xfrm>
            <a:off x="1465262" y="-6304"/>
            <a:ext cx="7168063" cy="107721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Observation and verification results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for Typhoon In-fa (2021)</a:t>
            </a:r>
          </a:p>
        </p:txBody>
      </p:sp>
    </p:spTree>
    <p:extLst>
      <p:ext uri="{BB962C8B-B14F-4D97-AF65-F5344CB8AC3E}">
        <p14:creationId xmlns:p14="http://schemas.microsoft.com/office/powerpoint/2010/main" val="192551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1000"/>
                                  </p:stCondLst>
                                  <p:childTnLst>
                                    <p:animRot by="21600000">
                                      <p:cBhvr>
                                        <p:cTn id="6" dur="20000" fill="hold"/>
                                        <p:tgtEl>
                                          <p:spTgt spid="9"/>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74B5"/>
            </a:gs>
            <a:gs pos="53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77B5F84E-528E-4599-A565-4BD377B64B48}"/>
              </a:ext>
            </a:extLst>
          </p:cNvPr>
          <p:cNvGrpSpPr/>
          <p:nvPr/>
        </p:nvGrpSpPr>
        <p:grpSpPr>
          <a:xfrm>
            <a:off x="0" y="-217191"/>
            <a:ext cx="12193588" cy="1436391"/>
            <a:chOff x="-1588" y="79375"/>
            <a:chExt cx="12193588" cy="1477963"/>
          </a:xfrm>
        </p:grpSpPr>
        <p:sp>
          <p:nvSpPr>
            <p:cNvPr id="36" name="任意形状 135">
              <a:extLst>
                <a:ext uri="{FF2B5EF4-FFF2-40B4-BE49-F238E27FC236}">
                  <a16:creationId xmlns:a16="http://schemas.microsoft.com/office/drawing/2014/main" id="{AD280E91-2831-425A-9FF0-1765A861F013}"/>
                </a:ext>
              </a:extLst>
            </p:cNvPr>
            <p:cNvSpPr/>
            <p:nvPr/>
          </p:nvSpPr>
          <p:spPr>
            <a:xfrm rot="16200000">
              <a:off x="743743" y="-429418"/>
              <a:ext cx="123825" cy="1614488"/>
            </a:xfrm>
            <a:custGeom>
              <a:avLst/>
              <a:gdLst>
                <a:gd name="connsiteX0" fmla="*/ 124792 w 124792"/>
                <a:gd name="connsiteY0" fmla="*/ 2 h 1615180"/>
                <a:gd name="connsiteX1" fmla="*/ 124792 w 124792"/>
                <a:gd name="connsiteY1" fmla="*/ 1615180 h 1615180"/>
                <a:gd name="connsiteX2" fmla="*/ 116959 w 124792"/>
                <a:gd name="connsiteY2" fmla="*/ 1589947 h 1615180"/>
                <a:gd name="connsiteX3" fmla="*/ 63113 w 124792"/>
                <a:gd name="connsiteY3" fmla="*/ 1490742 h 1615180"/>
                <a:gd name="connsiteX4" fmla="*/ 0 w 124792"/>
                <a:gd name="connsiteY4" fmla="*/ 1414249 h 1615180"/>
                <a:gd name="connsiteX5" fmla="*/ 0 w 124792"/>
                <a:gd name="connsiteY5" fmla="*/ 0 h 1615180"/>
                <a:gd name="connsiteX6" fmla="*/ 124792 w 124792"/>
                <a:gd name="connsiteY6" fmla="*/ 2 h 1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2" h="1615180">
                  <a:moveTo>
                    <a:pt x="124792" y="2"/>
                  </a:moveTo>
                  <a:lnTo>
                    <a:pt x="124792" y="1615180"/>
                  </a:lnTo>
                  <a:lnTo>
                    <a:pt x="116959" y="1589947"/>
                  </a:lnTo>
                  <a:cubicBezTo>
                    <a:pt x="102183" y="1555011"/>
                    <a:pt x="84103" y="1521813"/>
                    <a:pt x="63113" y="1490742"/>
                  </a:cubicBezTo>
                  <a:lnTo>
                    <a:pt x="0" y="1414249"/>
                  </a:lnTo>
                  <a:lnTo>
                    <a:pt x="0" y="0"/>
                  </a:lnTo>
                  <a:lnTo>
                    <a:pt x="124792" y="2"/>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任意形状 134">
              <a:extLst>
                <a:ext uri="{FF2B5EF4-FFF2-40B4-BE49-F238E27FC236}">
                  <a16:creationId xmlns:a16="http://schemas.microsoft.com/office/drawing/2014/main" id="{90DE13D9-7B54-4E0E-A54D-5CFE12445AEB}"/>
                </a:ext>
              </a:extLst>
            </p:cNvPr>
            <p:cNvSpPr/>
            <p:nvPr/>
          </p:nvSpPr>
          <p:spPr>
            <a:xfrm rot="16200000">
              <a:off x="595312" y="-38100"/>
              <a:ext cx="125413" cy="1319213"/>
            </a:xfrm>
            <a:custGeom>
              <a:avLst/>
              <a:gdLst>
                <a:gd name="connsiteX0" fmla="*/ 124792 w 124792"/>
                <a:gd name="connsiteY0" fmla="*/ 0 h 1319998"/>
                <a:gd name="connsiteX1" fmla="*/ 124792 w 124792"/>
                <a:gd name="connsiteY1" fmla="*/ 1319998 h 1319998"/>
                <a:gd name="connsiteX2" fmla="*/ 49528 w 124792"/>
                <a:gd name="connsiteY2" fmla="*/ 1279147 h 1319998"/>
                <a:gd name="connsiteX3" fmla="*/ 0 w 124792"/>
                <a:gd name="connsiteY3" fmla="*/ 1263772 h 1319998"/>
                <a:gd name="connsiteX4" fmla="*/ 0 w 124792"/>
                <a:gd name="connsiteY4" fmla="*/ 0 h 1319998"/>
                <a:gd name="connsiteX5" fmla="*/ 124792 w 124792"/>
                <a:gd name="connsiteY5" fmla="*/ 0 h 13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998">
                  <a:moveTo>
                    <a:pt x="124792" y="0"/>
                  </a:moveTo>
                  <a:lnTo>
                    <a:pt x="124792" y="1319998"/>
                  </a:lnTo>
                  <a:lnTo>
                    <a:pt x="49528" y="1279147"/>
                  </a:lnTo>
                  <a:lnTo>
                    <a:pt x="0" y="1263772"/>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任意形状 133">
              <a:extLst>
                <a:ext uri="{FF2B5EF4-FFF2-40B4-BE49-F238E27FC236}">
                  <a16:creationId xmlns:a16="http://schemas.microsoft.com/office/drawing/2014/main" id="{1A983AB0-6451-4C83-8E68-780527A9FAD3}"/>
                </a:ext>
              </a:extLst>
            </p:cNvPr>
            <p:cNvSpPr/>
            <p:nvPr/>
          </p:nvSpPr>
          <p:spPr>
            <a:xfrm rot="16200000">
              <a:off x="554832" y="242093"/>
              <a:ext cx="125412" cy="1238251"/>
            </a:xfrm>
            <a:custGeom>
              <a:avLst/>
              <a:gdLst>
                <a:gd name="connsiteX0" fmla="*/ 124792 w 124792"/>
                <a:gd name="connsiteY0" fmla="*/ 0 h 1239543"/>
                <a:gd name="connsiteX1" fmla="*/ 124792 w 124792"/>
                <a:gd name="connsiteY1" fmla="*/ 1239543 h 1239543"/>
                <a:gd name="connsiteX2" fmla="*/ 62397 w 124792"/>
                <a:gd name="connsiteY2" fmla="*/ 1233253 h 1239543"/>
                <a:gd name="connsiteX3" fmla="*/ 0 w 124792"/>
                <a:gd name="connsiteY3" fmla="*/ 1239543 h 1239543"/>
                <a:gd name="connsiteX4" fmla="*/ 0 w 124792"/>
                <a:gd name="connsiteY4" fmla="*/ 0 h 1239543"/>
                <a:gd name="connsiteX5" fmla="*/ 124792 w 124792"/>
                <a:gd name="connsiteY5" fmla="*/ 0 h 12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239543">
                  <a:moveTo>
                    <a:pt x="124792" y="0"/>
                  </a:moveTo>
                  <a:lnTo>
                    <a:pt x="124792" y="1239543"/>
                  </a:lnTo>
                  <a:lnTo>
                    <a:pt x="62397" y="1233253"/>
                  </a:lnTo>
                  <a:lnTo>
                    <a:pt x="0" y="123954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任意形状 132">
              <a:extLst>
                <a:ext uri="{FF2B5EF4-FFF2-40B4-BE49-F238E27FC236}">
                  <a16:creationId xmlns:a16="http://schemas.microsoft.com/office/drawing/2014/main" id="{BEA126F8-8210-42AD-AAE6-7C81C24BF8E1}"/>
                </a:ext>
              </a:extLst>
            </p:cNvPr>
            <p:cNvSpPr/>
            <p:nvPr/>
          </p:nvSpPr>
          <p:spPr>
            <a:xfrm rot="16200000">
              <a:off x="596106" y="440531"/>
              <a:ext cx="123825" cy="1319213"/>
            </a:xfrm>
            <a:custGeom>
              <a:avLst/>
              <a:gdLst>
                <a:gd name="connsiteX0" fmla="*/ 124792 w 124792"/>
                <a:gd name="connsiteY0" fmla="*/ 0 h 1319323"/>
                <a:gd name="connsiteX1" fmla="*/ 124792 w 124792"/>
                <a:gd name="connsiteY1" fmla="*/ 1263386 h 1319323"/>
                <a:gd name="connsiteX2" fmla="*/ 74020 w 124792"/>
                <a:gd name="connsiteY2" fmla="*/ 1279147 h 1319323"/>
                <a:gd name="connsiteX3" fmla="*/ 0 w 124792"/>
                <a:gd name="connsiteY3" fmla="*/ 1319323 h 1319323"/>
                <a:gd name="connsiteX4" fmla="*/ 0 w 124792"/>
                <a:gd name="connsiteY4" fmla="*/ 0 h 1319323"/>
                <a:gd name="connsiteX5" fmla="*/ 124792 w 124792"/>
                <a:gd name="connsiteY5" fmla="*/ 0 h 13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323">
                  <a:moveTo>
                    <a:pt x="124792" y="0"/>
                  </a:moveTo>
                  <a:lnTo>
                    <a:pt x="124792" y="1263386"/>
                  </a:lnTo>
                  <a:lnTo>
                    <a:pt x="74020" y="1279147"/>
                  </a:lnTo>
                  <a:lnTo>
                    <a:pt x="0" y="131932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任意形状 131">
              <a:extLst>
                <a:ext uri="{FF2B5EF4-FFF2-40B4-BE49-F238E27FC236}">
                  <a16:creationId xmlns:a16="http://schemas.microsoft.com/office/drawing/2014/main" id="{87999705-2284-40B3-B52E-8178118AAB7F}"/>
                </a:ext>
              </a:extLst>
            </p:cNvPr>
            <p:cNvSpPr/>
            <p:nvPr/>
          </p:nvSpPr>
          <p:spPr>
            <a:xfrm rot="16200000">
              <a:off x="734218" y="540544"/>
              <a:ext cx="125413" cy="1597026"/>
            </a:xfrm>
            <a:custGeom>
              <a:avLst/>
              <a:gdLst>
                <a:gd name="connsiteX0" fmla="*/ 124793 w 124793"/>
                <a:gd name="connsiteY0" fmla="*/ 0 h 1596957"/>
                <a:gd name="connsiteX1" fmla="*/ 124793 w 124793"/>
                <a:gd name="connsiteY1" fmla="*/ 1407391 h 1596957"/>
                <a:gd name="connsiteX2" fmla="*/ 56022 w 124793"/>
                <a:gd name="connsiteY2" fmla="*/ 1490742 h 1596957"/>
                <a:gd name="connsiteX3" fmla="*/ 2176 w 124793"/>
                <a:gd name="connsiteY3" fmla="*/ 1589947 h 1596957"/>
                <a:gd name="connsiteX4" fmla="*/ 0 w 124793"/>
                <a:gd name="connsiteY4" fmla="*/ 1596957 h 1596957"/>
                <a:gd name="connsiteX5" fmla="*/ 1 w 124793"/>
                <a:gd name="connsiteY5" fmla="*/ 0 h 1596957"/>
                <a:gd name="connsiteX6" fmla="*/ 124793 w 124793"/>
                <a:gd name="connsiteY6" fmla="*/ 0 h 15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3" h="1596957">
                  <a:moveTo>
                    <a:pt x="124793" y="0"/>
                  </a:moveTo>
                  <a:lnTo>
                    <a:pt x="124793" y="1407391"/>
                  </a:lnTo>
                  <a:lnTo>
                    <a:pt x="56022" y="1490742"/>
                  </a:lnTo>
                  <a:cubicBezTo>
                    <a:pt x="35032" y="1521813"/>
                    <a:pt x="16952" y="1555011"/>
                    <a:pt x="2176" y="1589947"/>
                  </a:cubicBezTo>
                  <a:lnTo>
                    <a:pt x="0" y="1596957"/>
                  </a:lnTo>
                  <a:lnTo>
                    <a:pt x="1" y="0"/>
                  </a:lnTo>
                  <a:lnTo>
                    <a:pt x="124793"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5" name="组合 44">
              <a:extLst>
                <a:ext uri="{FF2B5EF4-FFF2-40B4-BE49-F238E27FC236}">
                  <a16:creationId xmlns:a16="http://schemas.microsoft.com/office/drawing/2014/main" id="{2507E356-BFF6-44EB-8ECB-ED77F3014010}"/>
                </a:ext>
              </a:extLst>
            </p:cNvPr>
            <p:cNvGrpSpPr/>
            <p:nvPr/>
          </p:nvGrpSpPr>
          <p:grpSpPr>
            <a:xfrm>
              <a:off x="1382713" y="79375"/>
              <a:ext cx="10809287" cy="1477963"/>
              <a:chOff x="1382713" y="79375"/>
              <a:chExt cx="10809287" cy="1477963"/>
            </a:xfrm>
          </p:grpSpPr>
          <p:sp>
            <p:nvSpPr>
              <p:cNvPr id="46" name="任意形状 156">
                <a:extLst>
                  <a:ext uri="{FF2B5EF4-FFF2-40B4-BE49-F238E27FC236}">
                    <a16:creationId xmlns:a16="http://schemas.microsoft.com/office/drawing/2014/main" id="{EA9F76A8-165C-4D7F-A6F9-7C5C48ADA12B}"/>
                  </a:ext>
                </a:extLst>
              </p:cNvPr>
              <p:cNvSpPr/>
              <p:nvPr/>
            </p:nvSpPr>
            <p:spPr>
              <a:xfrm rot="10800000">
                <a:off x="8374063" y="79375"/>
                <a:ext cx="657225" cy="236538"/>
              </a:xfrm>
              <a:custGeom>
                <a:avLst/>
                <a:gdLst>
                  <a:gd name="connsiteX0" fmla="*/ 404366 w 656792"/>
                  <a:gd name="connsiteY0" fmla="*/ 235639 h 235639"/>
                  <a:gd name="connsiteX1" fmla="*/ 0 w 656792"/>
                  <a:gd name="connsiteY1" fmla="*/ 235639 h 235639"/>
                  <a:gd name="connsiteX2" fmla="*/ 252426 w 656792"/>
                  <a:gd name="connsiteY2" fmla="*/ 0 h 235639"/>
                  <a:gd name="connsiteX3" fmla="*/ 656792 w 656792"/>
                  <a:gd name="connsiteY3" fmla="*/ 0 h 235639"/>
                  <a:gd name="connsiteX4" fmla="*/ 404366 w 656792"/>
                  <a:gd name="connsiteY4" fmla="*/ 235639 h 2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92" h="235639">
                    <a:moveTo>
                      <a:pt x="404366" y="235639"/>
                    </a:moveTo>
                    <a:lnTo>
                      <a:pt x="0" y="235639"/>
                    </a:lnTo>
                    <a:lnTo>
                      <a:pt x="252426" y="0"/>
                    </a:lnTo>
                    <a:lnTo>
                      <a:pt x="656792" y="0"/>
                    </a:lnTo>
                    <a:lnTo>
                      <a:pt x="404366" y="235639"/>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7" name="组合 46">
                <a:extLst>
                  <a:ext uri="{FF2B5EF4-FFF2-40B4-BE49-F238E27FC236}">
                    <a16:creationId xmlns:a16="http://schemas.microsoft.com/office/drawing/2014/main" id="{3339FAB0-F477-43D0-86A1-CA41C2A85288}"/>
                  </a:ext>
                </a:extLst>
              </p:cNvPr>
              <p:cNvGrpSpPr/>
              <p:nvPr/>
            </p:nvGrpSpPr>
            <p:grpSpPr>
              <a:xfrm>
                <a:off x="1382713" y="315913"/>
                <a:ext cx="10809287" cy="1241425"/>
                <a:chOff x="1382713" y="315913"/>
                <a:chExt cx="10809287" cy="1241425"/>
              </a:xfrm>
            </p:grpSpPr>
            <p:sp>
              <p:nvSpPr>
                <p:cNvPr id="48" name="任意形状 152">
                  <a:extLst>
                    <a:ext uri="{FF2B5EF4-FFF2-40B4-BE49-F238E27FC236}">
                      <a16:creationId xmlns:a16="http://schemas.microsoft.com/office/drawing/2014/main" id="{B47C1A70-AA79-431B-9FBD-A211B2A53DF6}"/>
                    </a:ext>
                  </a:extLst>
                </p:cNvPr>
                <p:cNvSpPr/>
                <p:nvPr/>
              </p:nvSpPr>
              <p:spPr>
                <a:xfrm rot="10800000">
                  <a:off x="1382713" y="315913"/>
                  <a:ext cx="6991350" cy="1085850"/>
                </a:xfrm>
                <a:custGeom>
                  <a:avLst/>
                  <a:gdLst>
                    <a:gd name="connsiteX0" fmla="*/ 6448497 w 6991631"/>
                    <a:gd name="connsiteY0" fmla="*/ 1086268 h 1086268"/>
                    <a:gd name="connsiteX1" fmla="*/ 0 w 6991631"/>
                    <a:gd name="connsiteY1" fmla="*/ 1086268 h 1086268"/>
                    <a:gd name="connsiteX2" fmla="*/ 1163654 w 6991631"/>
                    <a:gd name="connsiteY2" fmla="*/ 0 h 1086268"/>
                    <a:gd name="connsiteX3" fmla="*/ 6448497 w 6991631"/>
                    <a:gd name="connsiteY3" fmla="*/ 0 h 1086268"/>
                    <a:gd name="connsiteX4" fmla="*/ 6991631 w 6991631"/>
                    <a:gd name="connsiteY4" fmla="*/ 543134 h 1086268"/>
                    <a:gd name="connsiteX5" fmla="*/ 6448497 w 6991631"/>
                    <a:gd name="connsiteY5" fmla="*/ 1086268 h 10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631" h="1086268">
                      <a:moveTo>
                        <a:pt x="6448497" y="1086268"/>
                      </a:moveTo>
                      <a:lnTo>
                        <a:pt x="0" y="1086268"/>
                      </a:lnTo>
                      <a:lnTo>
                        <a:pt x="1163654" y="0"/>
                      </a:lnTo>
                      <a:lnTo>
                        <a:pt x="6448497" y="0"/>
                      </a:lnTo>
                      <a:cubicBezTo>
                        <a:pt x="6748462" y="0"/>
                        <a:pt x="6991631" y="243169"/>
                        <a:pt x="6991631" y="543134"/>
                      </a:cubicBezTo>
                      <a:cubicBezTo>
                        <a:pt x="6991631" y="843099"/>
                        <a:pt x="6748462" y="1086268"/>
                        <a:pt x="6448497" y="1086268"/>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文本框 49">
                  <a:extLst>
                    <a:ext uri="{FF2B5EF4-FFF2-40B4-BE49-F238E27FC236}">
                      <a16:creationId xmlns:a16="http://schemas.microsoft.com/office/drawing/2014/main" id="{9E0E8C88-F2FC-4D2C-9F47-513F8A1969A2}"/>
                    </a:ext>
                  </a:extLst>
                </p:cNvPr>
                <p:cNvSpPr txBox="1"/>
                <p:nvPr/>
              </p:nvSpPr>
              <p:spPr>
                <a:xfrm>
                  <a:off x="1822450" y="582613"/>
                  <a:ext cx="390525"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宋体" panose="02010600030101010101" pitchFamily="2" charset="-122"/>
                    <a:cs typeface="宋体" panose="02010600030101010101" pitchFamily="2" charset="-122"/>
                  </a:endParaRPr>
                </a:p>
              </p:txBody>
            </p:sp>
            <p:sp>
              <p:nvSpPr>
                <p:cNvPr id="52" name="任意形状 157">
                  <a:extLst>
                    <a:ext uri="{FF2B5EF4-FFF2-40B4-BE49-F238E27FC236}">
                      <a16:creationId xmlns:a16="http://schemas.microsoft.com/office/drawing/2014/main" id="{A405A89E-CCE3-42DD-BB8E-64F9C44CA1D2}"/>
                    </a:ext>
                  </a:extLst>
                </p:cNvPr>
                <p:cNvSpPr/>
                <p:nvPr/>
              </p:nvSpPr>
              <p:spPr>
                <a:xfrm rot="10800000">
                  <a:off x="7615238" y="315913"/>
                  <a:ext cx="4576762" cy="1085850"/>
                </a:xfrm>
                <a:custGeom>
                  <a:avLst/>
                  <a:gdLst>
                    <a:gd name="connsiteX0" fmla="*/ 3412957 w 4576611"/>
                    <a:gd name="connsiteY0" fmla="*/ 1086268 h 1086268"/>
                    <a:gd name="connsiteX1" fmla="*/ 0 w 4576611"/>
                    <a:gd name="connsiteY1" fmla="*/ 1086268 h 1086268"/>
                    <a:gd name="connsiteX2" fmla="*/ 0 w 4576611"/>
                    <a:gd name="connsiteY2" fmla="*/ 0 h 1086268"/>
                    <a:gd name="connsiteX3" fmla="*/ 4576611 w 4576611"/>
                    <a:gd name="connsiteY3" fmla="*/ 0 h 1086268"/>
                    <a:gd name="connsiteX4" fmla="*/ 3412957 w 4576611"/>
                    <a:gd name="connsiteY4" fmla="*/ 1086268 h 108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611" h="1086268">
                      <a:moveTo>
                        <a:pt x="3412957" y="1086268"/>
                      </a:moveTo>
                      <a:lnTo>
                        <a:pt x="0" y="1086268"/>
                      </a:lnTo>
                      <a:lnTo>
                        <a:pt x="0" y="0"/>
                      </a:lnTo>
                      <a:lnTo>
                        <a:pt x="4576611" y="0"/>
                      </a:lnTo>
                      <a:lnTo>
                        <a:pt x="3412957" y="1086268"/>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任意形状 158">
                  <a:extLst>
                    <a:ext uri="{FF2B5EF4-FFF2-40B4-BE49-F238E27FC236}">
                      <a16:creationId xmlns:a16="http://schemas.microsoft.com/office/drawing/2014/main" id="{F48BF60E-D11C-42B0-ADA5-C179ABB43F58}"/>
                    </a:ext>
                  </a:extLst>
                </p:cNvPr>
                <p:cNvSpPr/>
                <p:nvPr/>
              </p:nvSpPr>
              <p:spPr>
                <a:xfrm rot="10800000">
                  <a:off x="7043738" y="1401763"/>
                  <a:ext cx="571500" cy="155575"/>
                </a:xfrm>
                <a:custGeom>
                  <a:avLst/>
                  <a:gdLst>
                    <a:gd name="connsiteX0" fmla="*/ 404366 w 570981"/>
                    <a:gd name="connsiteY0" fmla="*/ 155535 h 155535"/>
                    <a:gd name="connsiteX1" fmla="*/ 0 w 570981"/>
                    <a:gd name="connsiteY1" fmla="*/ 155535 h 155535"/>
                    <a:gd name="connsiteX2" fmla="*/ 166615 w 570981"/>
                    <a:gd name="connsiteY2" fmla="*/ 0 h 155535"/>
                    <a:gd name="connsiteX3" fmla="*/ 570981 w 570981"/>
                    <a:gd name="connsiteY3" fmla="*/ 0 h 155535"/>
                    <a:gd name="connsiteX4" fmla="*/ 404366 w 570981"/>
                    <a:gd name="connsiteY4" fmla="*/ 155535 h 15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1" h="155535">
                      <a:moveTo>
                        <a:pt x="404366" y="155535"/>
                      </a:moveTo>
                      <a:lnTo>
                        <a:pt x="0" y="155535"/>
                      </a:lnTo>
                      <a:lnTo>
                        <a:pt x="166615" y="0"/>
                      </a:lnTo>
                      <a:lnTo>
                        <a:pt x="570981" y="0"/>
                      </a:lnTo>
                      <a:lnTo>
                        <a:pt x="404366" y="155535"/>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grpSp>
        <p:nvGrpSpPr>
          <p:cNvPr id="4" name="组合 3">
            <a:extLst>
              <a:ext uri="{FF2B5EF4-FFF2-40B4-BE49-F238E27FC236}">
                <a16:creationId xmlns:a16="http://schemas.microsoft.com/office/drawing/2014/main" id="{9D2FCC54-FBB5-C7FB-3B7A-A6536EA44CE5}"/>
              </a:ext>
            </a:extLst>
          </p:cNvPr>
          <p:cNvGrpSpPr/>
          <p:nvPr/>
        </p:nvGrpSpPr>
        <p:grpSpPr>
          <a:xfrm>
            <a:off x="10521" y="4559725"/>
            <a:ext cx="12163191" cy="4596550"/>
            <a:chOff x="6815903" y="1457032"/>
            <a:chExt cx="5313009" cy="4492066"/>
          </a:xfrm>
        </p:grpSpPr>
        <p:sp>
          <p:nvSpPr>
            <p:cNvPr id="5" name="文本框 4">
              <a:extLst>
                <a:ext uri="{FF2B5EF4-FFF2-40B4-BE49-F238E27FC236}">
                  <a16:creationId xmlns:a16="http://schemas.microsoft.com/office/drawing/2014/main" id="{0B20AA9C-6E24-CAD4-91E9-D9F784E50055}"/>
                </a:ext>
              </a:extLst>
            </p:cNvPr>
            <p:cNvSpPr txBox="1"/>
            <p:nvPr/>
          </p:nvSpPr>
          <p:spPr>
            <a:xfrm>
              <a:off x="6815903" y="1587781"/>
              <a:ext cx="5262325" cy="4361317"/>
            </a:xfrm>
            <a:prstGeom prst="rect">
              <a:avLst/>
            </a:prstGeom>
            <a:noFill/>
          </p:spPr>
          <p:txBody>
            <a:bodyPr wrap="square">
              <a:spAutoFit/>
            </a:bodyPr>
            <a:lstStyle/>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The R64 calculated from the satellite data is similar to that from the JTWC data in the early period but becomes larger before landfall and displays a clearer increasing trend.</a:t>
              </a:r>
            </a:p>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r>
                <a:rPr kumimoji="0" lang="zh-CN"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mn-cs"/>
                </a:rPr>
                <a:t> </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In the early stages, the </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satellite</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 and JTWC trends for RMW are similar, </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mn-cs"/>
                </a:rPr>
                <a:t>although the </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satellite</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mn-cs"/>
                </a:rPr>
                <a:t> RMW is somewhat larger than the JTWC RMW. </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Before In-fa made landfall, the R64 and RMW values from the </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satellite</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 data were significantly greater than those from the JTWC data.</a:t>
              </a:r>
              <a:endParaRPr kumimoji="0" lang="zh-CN" altLang="en-US"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endParaRPr kumimoji="0" lang="zh-CN"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1"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0457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矩形 5">
              <a:extLst>
                <a:ext uri="{FF2B5EF4-FFF2-40B4-BE49-F238E27FC236}">
                  <a16:creationId xmlns:a16="http://schemas.microsoft.com/office/drawing/2014/main" id="{1F4F5FA6-BD34-B892-E101-DC6756BBE981}"/>
                </a:ext>
              </a:extLst>
            </p:cNvPr>
            <p:cNvSpPr/>
            <p:nvPr/>
          </p:nvSpPr>
          <p:spPr>
            <a:xfrm>
              <a:off x="6815903" y="1457032"/>
              <a:ext cx="5313009" cy="223362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mc:AlternateContent xmlns:mc="http://schemas.openxmlformats.org/markup-compatibility/2006">
        <mc:Choice xmlns:am3d="http://schemas.microsoft.com/office/drawing/2017/model3d" Requires="am3d">
          <p:graphicFrame>
            <p:nvGraphicFramePr>
              <p:cNvPr id="3" name="3D 模型 2">
                <a:extLst>
                  <a:ext uri="{FF2B5EF4-FFF2-40B4-BE49-F238E27FC236}">
                    <a16:creationId xmlns:a16="http://schemas.microsoft.com/office/drawing/2014/main" id="{57986262-BF00-6A89-5840-E29288EF16BB}"/>
                  </a:ext>
                </a:extLst>
              </p:cNvPr>
              <p:cNvGraphicFramePr>
                <a:graphicFrameLocks noChangeAspect="1"/>
              </p:cNvGraphicFramePr>
              <p:nvPr/>
            </p:nvGraphicFramePr>
            <p:xfrm>
              <a:off x="10315228" y="120354"/>
              <a:ext cx="1686981" cy="824250"/>
            </p:xfrm>
            <a:graphic>
              <a:graphicData uri="http://schemas.microsoft.com/office/drawing/2017/model3d">
                <am3d:model3d r:embed="rId2">
                  <am3d:spPr>
                    <a:xfrm>
                      <a:off x="0" y="0"/>
                      <a:ext cx="1686981" cy="824250"/>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3"/>
                  </am3d:raster>
                  <am3d:objViewport viewportSz="26181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模型 2">
                <a:extLst>
                  <a:ext uri="{FF2B5EF4-FFF2-40B4-BE49-F238E27FC236}">
                    <a16:creationId xmlns:a16="http://schemas.microsoft.com/office/drawing/2014/main" id="{57986262-BF00-6A89-5840-E29288EF16BB}"/>
                  </a:ext>
                </a:extLst>
              </p:cNvPr>
              <p:cNvPicPr>
                <a:picLocks noGrp="1" noRot="1" noChangeAspect="1" noMove="1" noResize="1" noEditPoints="1" noAdjustHandles="1" noChangeArrowheads="1" noChangeShapeType="1" noCrop="1"/>
              </p:cNvPicPr>
              <p:nvPr/>
            </p:nvPicPr>
            <p:blipFill>
              <a:blip r:embed="rId3"/>
              <a:stretch>
                <a:fillRect/>
              </a:stretch>
            </p:blipFill>
            <p:spPr>
              <a:xfrm>
                <a:off x="10315228" y="120354"/>
                <a:ext cx="1686981" cy="824250"/>
              </a:xfrm>
              <a:prstGeom prst="rect">
                <a:avLst/>
              </a:prstGeom>
            </p:spPr>
          </p:pic>
        </mc:Fallback>
      </mc:AlternateContent>
      <p:grpSp>
        <p:nvGrpSpPr>
          <p:cNvPr id="11" name="组合 10">
            <a:extLst>
              <a:ext uri="{FF2B5EF4-FFF2-40B4-BE49-F238E27FC236}">
                <a16:creationId xmlns:a16="http://schemas.microsoft.com/office/drawing/2014/main" id="{064890AE-4650-A9E9-6997-4DAD2B964369}"/>
              </a:ext>
            </a:extLst>
          </p:cNvPr>
          <p:cNvGrpSpPr/>
          <p:nvPr/>
        </p:nvGrpSpPr>
        <p:grpSpPr>
          <a:xfrm>
            <a:off x="0" y="1085411"/>
            <a:ext cx="12192000" cy="3444115"/>
            <a:chOff x="0" y="1085411"/>
            <a:chExt cx="12192000" cy="3444115"/>
          </a:xfrm>
        </p:grpSpPr>
        <p:pic>
          <p:nvPicPr>
            <p:cNvPr id="2" name="图片 1">
              <a:extLst>
                <a:ext uri="{FF2B5EF4-FFF2-40B4-BE49-F238E27FC236}">
                  <a16:creationId xmlns:a16="http://schemas.microsoft.com/office/drawing/2014/main" id="{5A709CA9-EE1B-CB39-C6F0-54C82CECD5C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085411"/>
              <a:ext cx="12192000" cy="3444115"/>
            </a:xfrm>
            <a:prstGeom prst="rect">
              <a:avLst/>
            </a:prstGeom>
            <a:noFill/>
            <a:ln>
              <a:noFill/>
            </a:ln>
          </p:spPr>
        </p:pic>
        <p:sp>
          <p:nvSpPr>
            <p:cNvPr id="7" name="椭圆 6">
              <a:extLst>
                <a:ext uri="{FF2B5EF4-FFF2-40B4-BE49-F238E27FC236}">
                  <a16:creationId xmlns:a16="http://schemas.microsoft.com/office/drawing/2014/main" id="{4ECE006B-8AFF-00B3-6895-B81337099858}"/>
                </a:ext>
              </a:extLst>
            </p:cNvPr>
            <p:cNvSpPr/>
            <p:nvPr/>
          </p:nvSpPr>
          <p:spPr>
            <a:xfrm rot="19816686">
              <a:off x="571066" y="2353998"/>
              <a:ext cx="2651101" cy="93853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椭圆 7">
              <a:extLst>
                <a:ext uri="{FF2B5EF4-FFF2-40B4-BE49-F238E27FC236}">
                  <a16:creationId xmlns:a16="http://schemas.microsoft.com/office/drawing/2014/main" id="{2B6CE142-B522-9EC2-F12C-5B2E536CB9F6}"/>
                </a:ext>
              </a:extLst>
            </p:cNvPr>
            <p:cNvSpPr/>
            <p:nvPr/>
          </p:nvSpPr>
          <p:spPr>
            <a:xfrm rot="801662">
              <a:off x="4247965" y="2540337"/>
              <a:ext cx="2996375" cy="118693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椭圆 8">
              <a:extLst>
                <a:ext uri="{FF2B5EF4-FFF2-40B4-BE49-F238E27FC236}">
                  <a16:creationId xmlns:a16="http://schemas.microsoft.com/office/drawing/2014/main" id="{CCF5E5BF-4041-C767-B7C3-2882A7305437}"/>
                </a:ext>
              </a:extLst>
            </p:cNvPr>
            <p:cNvSpPr/>
            <p:nvPr/>
          </p:nvSpPr>
          <p:spPr>
            <a:xfrm>
              <a:off x="7045326" y="1374989"/>
              <a:ext cx="1037970" cy="142307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0" name="椭圆 9">
              <a:extLst>
                <a:ext uri="{FF2B5EF4-FFF2-40B4-BE49-F238E27FC236}">
                  <a16:creationId xmlns:a16="http://schemas.microsoft.com/office/drawing/2014/main" id="{8195DC22-83F2-7F07-5371-C3E0ABE2686E}"/>
                </a:ext>
              </a:extLst>
            </p:cNvPr>
            <p:cNvSpPr/>
            <p:nvPr/>
          </p:nvSpPr>
          <p:spPr>
            <a:xfrm>
              <a:off x="3048001" y="1277244"/>
              <a:ext cx="929639" cy="92472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2" name="矩形 11">
            <a:extLst>
              <a:ext uri="{FF2B5EF4-FFF2-40B4-BE49-F238E27FC236}">
                <a16:creationId xmlns:a16="http://schemas.microsoft.com/office/drawing/2014/main" id="{EC247439-A4F5-49EA-8643-9F47C02252D2}"/>
              </a:ext>
            </a:extLst>
          </p:cNvPr>
          <p:cNvSpPr/>
          <p:nvPr/>
        </p:nvSpPr>
        <p:spPr>
          <a:xfrm>
            <a:off x="10521" y="2491546"/>
            <a:ext cx="12163191" cy="2834144"/>
          </a:xfrm>
          <a:prstGeom prst="rect">
            <a:avLst/>
          </a:prstGeom>
          <a:solidFill>
            <a:srgbClr val="CFE2F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altLang="zh-CN"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Possible Sources of Errors</a:t>
            </a:r>
            <a:r>
              <a:rPr kumimoji="0" lang="zh-CN" alt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kumimoji="0" lang="en-US" altLang="zh-CN" sz="2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28575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The native resolution of the microwave radiometers</a:t>
            </a:r>
            <a:r>
              <a:rPr kumimoji="0" lang="zh-CN" alt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p>
          <a:p>
            <a:pPr marL="0" marR="0" lvl="0" indent="-28575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The effect of rainfall on the C-band SAR signal when the wind speed is high;</a:t>
            </a:r>
          </a:p>
          <a:p>
            <a:pPr marL="0" marR="0" lvl="0" indent="-28575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Insufficient swath coverage and land pollution for radiometer data</a:t>
            </a:r>
            <a:r>
              <a:rPr kumimoji="0" lang="zh-CN" alt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 </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and the relatively narrow SAR swath ;</a:t>
            </a:r>
          </a:p>
          <a:p>
            <a:pPr marL="0" marR="0" lvl="0" indent="-28575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rPr>
              <a:t>The estimation of wind radii in best-track data is subjective and depends on data availability and different analysis methods, real-time products rather than quality-controlled post-storm data</a:t>
            </a:r>
            <a:endParaRPr kumimoji="0" lang="zh-CN"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文本框 12">
            <a:extLst>
              <a:ext uri="{FF2B5EF4-FFF2-40B4-BE49-F238E27FC236}">
                <a16:creationId xmlns:a16="http://schemas.microsoft.com/office/drawing/2014/main" id="{51CC4EB1-044A-E866-0EB5-A0C4F741E0CC}"/>
              </a:ext>
            </a:extLst>
          </p:cNvPr>
          <p:cNvSpPr txBox="1"/>
          <p:nvPr/>
        </p:nvSpPr>
        <p:spPr>
          <a:xfrm>
            <a:off x="1465262" y="-6304"/>
            <a:ext cx="7168063" cy="1077218"/>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Observation and verification results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for Typhoon In-fa (2021)</a:t>
            </a:r>
          </a:p>
        </p:txBody>
      </p:sp>
    </p:spTree>
    <p:extLst>
      <p:ext uri="{BB962C8B-B14F-4D97-AF65-F5344CB8AC3E}">
        <p14:creationId xmlns:p14="http://schemas.microsoft.com/office/powerpoint/2010/main" val="368062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1000"/>
                                  </p:stCondLst>
                                  <p:childTnLst>
                                    <p:animRot by="21600000">
                                      <p:cBhvr>
                                        <p:cTn id="6" dur="20000" fill="hold"/>
                                        <p:tgtEl>
                                          <p:spTgt spid="3"/>
                                        </p:tgtEl>
                                        <p:attrNameLst>
                                          <p:attrName>3d.view.rotation.y</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74B5"/>
            </a:gs>
            <a:gs pos="53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77B5F84E-528E-4599-A565-4BD377B64B48}"/>
              </a:ext>
            </a:extLst>
          </p:cNvPr>
          <p:cNvGrpSpPr/>
          <p:nvPr/>
        </p:nvGrpSpPr>
        <p:grpSpPr>
          <a:xfrm>
            <a:off x="0" y="-217191"/>
            <a:ext cx="12193588" cy="1436391"/>
            <a:chOff x="-1588" y="79375"/>
            <a:chExt cx="12193588" cy="1477963"/>
          </a:xfrm>
        </p:grpSpPr>
        <p:sp>
          <p:nvSpPr>
            <p:cNvPr id="36" name="任意形状 135">
              <a:extLst>
                <a:ext uri="{FF2B5EF4-FFF2-40B4-BE49-F238E27FC236}">
                  <a16:creationId xmlns:a16="http://schemas.microsoft.com/office/drawing/2014/main" id="{AD280E91-2831-425A-9FF0-1765A861F013}"/>
                </a:ext>
              </a:extLst>
            </p:cNvPr>
            <p:cNvSpPr/>
            <p:nvPr/>
          </p:nvSpPr>
          <p:spPr>
            <a:xfrm rot="16200000">
              <a:off x="743743" y="-429418"/>
              <a:ext cx="123825" cy="1614488"/>
            </a:xfrm>
            <a:custGeom>
              <a:avLst/>
              <a:gdLst>
                <a:gd name="connsiteX0" fmla="*/ 124792 w 124792"/>
                <a:gd name="connsiteY0" fmla="*/ 2 h 1615180"/>
                <a:gd name="connsiteX1" fmla="*/ 124792 w 124792"/>
                <a:gd name="connsiteY1" fmla="*/ 1615180 h 1615180"/>
                <a:gd name="connsiteX2" fmla="*/ 116959 w 124792"/>
                <a:gd name="connsiteY2" fmla="*/ 1589947 h 1615180"/>
                <a:gd name="connsiteX3" fmla="*/ 63113 w 124792"/>
                <a:gd name="connsiteY3" fmla="*/ 1490742 h 1615180"/>
                <a:gd name="connsiteX4" fmla="*/ 0 w 124792"/>
                <a:gd name="connsiteY4" fmla="*/ 1414249 h 1615180"/>
                <a:gd name="connsiteX5" fmla="*/ 0 w 124792"/>
                <a:gd name="connsiteY5" fmla="*/ 0 h 1615180"/>
                <a:gd name="connsiteX6" fmla="*/ 124792 w 124792"/>
                <a:gd name="connsiteY6" fmla="*/ 2 h 1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2" h="1615180">
                  <a:moveTo>
                    <a:pt x="124792" y="2"/>
                  </a:moveTo>
                  <a:lnTo>
                    <a:pt x="124792" y="1615180"/>
                  </a:lnTo>
                  <a:lnTo>
                    <a:pt x="116959" y="1589947"/>
                  </a:lnTo>
                  <a:cubicBezTo>
                    <a:pt x="102183" y="1555011"/>
                    <a:pt x="84103" y="1521813"/>
                    <a:pt x="63113" y="1490742"/>
                  </a:cubicBezTo>
                  <a:lnTo>
                    <a:pt x="0" y="1414249"/>
                  </a:lnTo>
                  <a:lnTo>
                    <a:pt x="0" y="0"/>
                  </a:lnTo>
                  <a:lnTo>
                    <a:pt x="124792" y="2"/>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任意形状 134">
              <a:extLst>
                <a:ext uri="{FF2B5EF4-FFF2-40B4-BE49-F238E27FC236}">
                  <a16:creationId xmlns:a16="http://schemas.microsoft.com/office/drawing/2014/main" id="{90DE13D9-7B54-4E0E-A54D-5CFE12445AEB}"/>
                </a:ext>
              </a:extLst>
            </p:cNvPr>
            <p:cNvSpPr/>
            <p:nvPr/>
          </p:nvSpPr>
          <p:spPr>
            <a:xfrm rot="16200000">
              <a:off x="595312" y="-38100"/>
              <a:ext cx="125413" cy="1319213"/>
            </a:xfrm>
            <a:custGeom>
              <a:avLst/>
              <a:gdLst>
                <a:gd name="connsiteX0" fmla="*/ 124792 w 124792"/>
                <a:gd name="connsiteY0" fmla="*/ 0 h 1319998"/>
                <a:gd name="connsiteX1" fmla="*/ 124792 w 124792"/>
                <a:gd name="connsiteY1" fmla="*/ 1319998 h 1319998"/>
                <a:gd name="connsiteX2" fmla="*/ 49528 w 124792"/>
                <a:gd name="connsiteY2" fmla="*/ 1279147 h 1319998"/>
                <a:gd name="connsiteX3" fmla="*/ 0 w 124792"/>
                <a:gd name="connsiteY3" fmla="*/ 1263772 h 1319998"/>
                <a:gd name="connsiteX4" fmla="*/ 0 w 124792"/>
                <a:gd name="connsiteY4" fmla="*/ 0 h 1319998"/>
                <a:gd name="connsiteX5" fmla="*/ 124792 w 124792"/>
                <a:gd name="connsiteY5" fmla="*/ 0 h 13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998">
                  <a:moveTo>
                    <a:pt x="124792" y="0"/>
                  </a:moveTo>
                  <a:lnTo>
                    <a:pt x="124792" y="1319998"/>
                  </a:lnTo>
                  <a:lnTo>
                    <a:pt x="49528" y="1279147"/>
                  </a:lnTo>
                  <a:lnTo>
                    <a:pt x="0" y="1263772"/>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任意形状 133">
              <a:extLst>
                <a:ext uri="{FF2B5EF4-FFF2-40B4-BE49-F238E27FC236}">
                  <a16:creationId xmlns:a16="http://schemas.microsoft.com/office/drawing/2014/main" id="{1A983AB0-6451-4C83-8E68-780527A9FAD3}"/>
                </a:ext>
              </a:extLst>
            </p:cNvPr>
            <p:cNvSpPr/>
            <p:nvPr/>
          </p:nvSpPr>
          <p:spPr>
            <a:xfrm rot="16200000">
              <a:off x="554832" y="242093"/>
              <a:ext cx="125412" cy="1238251"/>
            </a:xfrm>
            <a:custGeom>
              <a:avLst/>
              <a:gdLst>
                <a:gd name="connsiteX0" fmla="*/ 124792 w 124792"/>
                <a:gd name="connsiteY0" fmla="*/ 0 h 1239543"/>
                <a:gd name="connsiteX1" fmla="*/ 124792 w 124792"/>
                <a:gd name="connsiteY1" fmla="*/ 1239543 h 1239543"/>
                <a:gd name="connsiteX2" fmla="*/ 62397 w 124792"/>
                <a:gd name="connsiteY2" fmla="*/ 1233253 h 1239543"/>
                <a:gd name="connsiteX3" fmla="*/ 0 w 124792"/>
                <a:gd name="connsiteY3" fmla="*/ 1239543 h 1239543"/>
                <a:gd name="connsiteX4" fmla="*/ 0 w 124792"/>
                <a:gd name="connsiteY4" fmla="*/ 0 h 1239543"/>
                <a:gd name="connsiteX5" fmla="*/ 124792 w 124792"/>
                <a:gd name="connsiteY5" fmla="*/ 0 h 12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239543">
                  <a:moveTo>
                    <a:pt x="124792" y="0"/>
                  </a:moveTo>
                  <a:lnTo>
                    <a:pt x="124792" y="1239543"/>
                  </a:lnTo>
                  <a:lnTo>
                    <a:pt x="62397" y="1233253"/>
                  </a:lnTo>
                  <a:lnTo>
                    <a:pt x="0" y="123954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任意形状 132">
              <a:extLst>
                <a:ext uri="{FF2B5EF4-FFF2-40B4-BE49-F238E27FC236}">
                  <a16:creationId xmlns:a16="http://schemas.microsoft.com/office/drawing/2014/main" id="{BEA126F8-8210-42AD-AAE6-7C81C24BF8E1}"/>
                </a:ext>
              </a:extLst>
            </p:cNvPr>
            <p:cNvSpPr/>
            <p:nvPr/>
          </p:nvSpPr>
          <p:spPr>
            <a:xfrm rot="16200000">
              <a:off x="596106" y="440531"/>
              <a:ext cx="123825" cy="1319213"/>
            </a:xfrm>
            <a:custGeom>
              <a:avLst/>
              <a:gdLst>
                <a:gd name="connsiteX0" fmla="*/ 124792 w 124792"/>
                <a:gd name="connsiteY0" fmla="*/ 0 h 1319323"/>
                <a:gd name="connsiteX1" fmla="*/ 124792 w 124792"/>
                <a:gd name="connsiteY1" fmla="*/ 1263386 h 1319323"/>
                <a:gd name="connsiteX2" fmla="*/ 74020 w 124792"/>
                <a:gd name="connsiteY2" fmla="*/ 1279147 h 1319323"/>
                <a:gd name="connsiteX3" fmla="*/ 0 w 124792"/>
                <a:gd name="connsiteY3" fmla="*/ 1319323 h 1319323"/>
                <a:gd name="connsiteX4" fmla="*/ 0 w 124792"/>
                <a:gd name="connsiteY4" fmla="*/ 0 h 1319323"/>
                <a:gd name="connsiteX5" fmla="*/ 124792 w 124792"/>
                <a:gd name="connsiteY5" fmla="*/ 0 h 13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323">
                  <a:moveTo>
                    <a:pt x="124792" y="0"/>
                  </a:moveTo>
                  <a:lnTo>
                    <a:pt x="124792" y="1263386"/>
                  </a:lnTo>
                  <a:lnTo>
                    <a:pt x="74020" y="1279147"/>
                  </a:lnTo>
                  <a:lnTo>
                    <a:pt x="0" y="131932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任意形状 131">
              <a:extLst>
                <a:ext uri="{FF2B5EF4-FFF2-40B4-BE49-F238E27FC236}">
                  <a16:creationId xmlns:a16="http://schemas.microsoft.com/office/drawing/2014/main" id="{87999705-2284-40B3-B52E-8178118AAB7F}"/>
                </a:ext>
              </a:extLst>
            </p:cNvPr>
            <p:cNvSpPr/>
            <p:nvPr/>
          </p:nvSpPr>
          <p:spPr>
            <a:xfrm rot="16200000">
              <a:off x="734218" y="540544"/>
              <a:ext cx="125413" cy="1597026"/>
            </a:xfrm>
            <a:custGeom>
              <a:avLst/>
              <a:gdLst>
                <a:gd name="connsiteX0" fmla="*/ 124793 w 124793"/>
                <a:gd name="connsiteY0" fmla="*/ 0 h 1596957"/>
                <a:gd name="connsiteX1" fmla="*/ 124793 w 124793"/>
                <a:gd name="connsiteY1" fmla="*/ 1407391 h 1596957"/>
                <a:gd name="connsiteX2" fmla="*/ 56022 w 124793"/>
                <a:gd name="connsiteY2" fmla="*/ 1490742 h 1596957"/>
                <a:gd name="connsiteX3" fmla="*/ 2176 w 124793"/>
                <a:gd name="connsiteY3" fmla="*/ 1589947 h 1596957"/>
                <a:gd name="connsiteX4" fmla="*/ 0 w 124793"/>
                <a:gd name="connsiteY4" fmla="*/ 1596957 h 1596957"/>
                <a:gd name="connsiteX5" fmla="*/ 1 w 124793"/>
                <a:gd name="connsiteY5" fmla="*/ 0 h 1596957"/>
                <a:gd name="connsiteX6" fmla="*/ 124793 w 124793"/>
                <a:gd name="connsiteY6" fmla="*/ 0 h 15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3" h="1596957">
                  <a:moveTo>
                    <a:pt x="124793" y="0"/>
                  </a:moveTo>
                  <a:lnTo>
                    <a:pt x="124793" y="1407391"/>
                  </a:lnTo>
                  <a:lnTo>
                    <a:pt x="56022" y="1490742"/>
                  </a:lnTo>
                  <a:cubicBezTo>
                    <a:pt x="35032" y="1521813"/>
                    <a:pt x="16952" y="1555011"/>
                    <a:pt x="2176" y="1589947"/>
                  </a:cubicBezTo>
                  <a:lnTo>
                    <a:pt x="0" y="1596957"/>
                  </a:lnTo>
                  <a:lnTo>
                    <a:pt x="1" y="0"/>
                  </a:lnTo>
                  <a:lnTo>
                    <a:pt x="124793"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5" name="组合 44">
              <a:extLst>
                <a:ext uri="{FF2B5EF4-FFF2-40B4-BE49-F238E27FC236}">
                  <a16:creationId xmlns:a16="http://schemas.microsoft.com/office/drawing/2014/main" id="{2507E356-BFF6-44EB-8ECB-ED77F3014010}"/>
                </a:ext>
              </a:extLst>
            </p:cNvPr>
            <p:cNvGrpSpPr/>
            <p:nvPr/>
          </p:nvGrpSpPr>
          <p:grpSpPr>
            <a:xfrm>
              <a:off x="1382713" y="79375"/>
              <a:ext cx="10809287" cy="1477963"/>
              <a:chOff x="1382713" y="79375"/>
              <a:chExt cx="10809287" cy="1477963"/>
            </a:xfrm>
          </p:grpSpPr>
          <p:sp>
            <p:nvSpPr>
              <p:cNvPr id="46" name="任意形状 156">
                <a:extLst>
                  <a:ext uri="{FF2B5EF4-FFF2-40B4-BE49-F238E27FC236}">
                    <a16:creationId xmlns:a16="http://schemas.microsoft.com/office/drawing/2014/main" id="{EA9F76A8-165C-4D7F-A6F9-7C5C48ADA12B}"/>
                  </a:ext>
                </a:extLst>
              </p:cNvPr>
              <p:cNvSpPr/>
              <p:nvPr/>
            </p:nvSpPr>
            <p:spPr>
              <a:xfrm rot="10800000">
                <a:off x="8374063" y="79375"/>
                <a:ext cx="657225" cy="236538"/>
              </a:xfrm>
              <a:custGeom>
                <a:avLst/>
                <a:gdLst>
                  <a:gd name="connsiteX0" fmla="*/ 404366 w 656792"/>
                  <a:gd name="connsiteY0" fmla="*/ 235639 h 235639"/>
                  <a:gd name="connsiteX1" fmla="*/ 0 w 656792"/>
                  <a:gd name="connsiteY1" fmla="*/ 235639 h 235639"/>
                  <a:gd name="connsiteX2" fmla="*/ 252426 w 656792"/>
                  <a:gd name="connsiteY2" fmla="*/ 0 h 235639"/>
                  <a:gd name="connsiteX3" fmla="*/ 656792 w 656792"/>
                  <a:gd name="connsiteY3" fmla="*/ 0 h 235639"/>
                  <a:gd name="connsiteX4" fmla="*/ 404366 w 656792"/>
                  <a:gd name="connsiteY4" fmla="*/ 235639 h 2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92" h="235639">
                    <a:moveTo>
                      <a:pt x="404366" y="235639"/>
                    </a:moveTo>
                    <a:lnTo>
                      <a:pt x="0" y="235639"/>
                    </a:lnTo>
                    <a:lnTo>
                      <a:pt x="252426" y="0"/>
                    </a:lnTo>
                    <a:lnTo>
                      <a:pt x="656792" y="0"/>
                    </a:lnTo>
                    <a:lnTo>
                      <a:pt x="404366" y="235639"/>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7" name="组合 46">
                <a:extLst>
                  <a:ext uri="{FF2B5EF4-FFF2-40B4-BE49-F238E27FC236}">
                    <a16:creationId xmlns:a16="http://schemas.microsoft.com/office/drawing/2014/main" id="{3339FAB0-F477-43D0-86A1-CA41C2A85288}"/>
                  </a:ext>
                </a:extLst>
              </p:cNvPr>
              <p:cNvGrpSpPr/>
              <p:nvPr/>
            </p:nvGrpSpPr>
            <p:grpSpPr>
              <a:xfrm>
                <a:off x="1382713" y="315913"/>
                <a:ext cx="10809287" cy="1241425"/>
                <a:chOff x="1382713" y="315913"/>
                <a:chExt cx="10809287" cy="1241425"/>
              </a:xfrm>
            </p:grpSpPr>
            <p:sp>
              <p:nvSpPr>
                <p:cNvPr id="48" name="任意形状 152">
                  <a:extLst>
                    <a:ext uri="{FF2B5EF4-FFF2-40B4-BE49-F238E27FC236}">
                      <a16:creationId xmlns:a16="http://schemas.microsoft.com/office/drawing/2014/main" id="{B47C1A70-AA79-431B-9FBD-A211B2A53DF6}"/>
                    </a:ext>
                  </a:extLst>
                </p:cNvPr>
                <p:cNvSpPr/>
                <p:nvPr/>
              </p:nvSpPr>
              <p:spPr>
                <a:xfrm rot="10800000">
                  <a:off x="1382713" y="315913"/>
                  <a:ext cx="6991350" cy="1085850"/>
                </a:xfrm>
                <a:custGeom>
                  <a:avLst/>
                  <a:gdLst>
                    <a:gd name="connsiteX0" fmla="*/ 6448497 w 6991631"/>
                    <a:gd name="connsiteY0" fmla="*/ 1086268 h 1086268"/>
                    <a:gd name="connsiteX1" fmla="*/ 0 w 6991631"/>
                    <a:gd name="connsiteY1" fmla="*/ 1086268 h 1086268"/>
                    <a:gd name="connsiteX2" fmla="*/ 1163654 w 6991631"/>
                    <a:gd name="connsiteY2" fmla="*/ 0 h 1086268"/>
                    <a:gd name="connsiteX3" fmla="*/ 6448497 w 6991631"/>
                    <a:gd name="connsiteY3" fmla="*/ 0 h 1086268"/>
                    <a:gd name="connsiteX4" fmla="*/ 6991631 w 6991631"/>
                    <a:gd name="connsiteY4" fmla="*/ 543134 h 1086268"/>
                    <a:gd name="connsiteX5" fmla="*/ 6448497 w 6991631"/>
                    <a:gd name="connsiteY5" fmla="*/ 1086268 h 10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631" h="1086268">
                      <a:moveTo>
                        <a:pt x="6448497" y="1086268"/>
                      </a:moveTo>
                      <a:lnTo>
                        <a:pt x="0" y="1086268"/>
                      </a:lnTo>
                      <a:lnTo>
                        <a:pt x="1163654" y="0"/>
                      </a:lnTo>
                      <a:lnTo>
                        <a:pt x="6448497" y="0"/>
                      </a:lnTo>
                      <a:cubicBezTo>
                        <a:pt x="6748462" y="0"/>
                        <a:pt x="6991631" y="243169"/>
                        <a:pt x="6991631" y="543134"/>
                      </a:cubicBezTo>
                      <a:cubicBezTo>
                        <a:pt x="6991631" y="843099"/>
                        <a:pt x="6748462" y="1086268"/>
                        <a:pt x="6448497" y="1086268"/>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文本框 49">
                  <a:extLst>
                    <a:ext uri="{FF2B5EF4-FFF2-40B4-BE49-F238E27FC236}">
                      <a16:creationId xmlns:a16="http://schemas.microsoft.com/office/drawing/2014/main" id="{9E0E8C88-F2FC-4D2C-9F47-513F8A1969A2}"/>
                    </a:ext>
                  </a:extLst>
                </p:cNvPr>
                <p:cNvSpPr txBox="1"/>
                <p:nvPr/>
              </p:nvSpPr>
              <p:spPr>
                <a:xfrm>
                  <a:off x="1822450" y="582613"/>
                  <a:ext cx="390525"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宋体" panose="02010600030101010101" pitchFamily="2" charset="-122"/>
                    <a:cs typeface="宋体" panose="02010600030101010101" pitchFamily="2" charset="-122"/>
                  </a:endParaRPr>
                </a:p>
              </p:txBody>
            </p:sp>
            <p:sp>
              <p:nvSpPr>
                <p:cNvPr id="52" name="任意形状 157">
                  <a:extLst>
                    <a:ext uri="{FF2B5EF4-FFF2-40B4-BE49-F238E27FC236}">
                      <a16:creationId xmlns:a16="http://schemas.microsoft.com/office/drawing/2014/main" id="{A405A89E-CCE3-42DD-BB8E-64F9C44CA1D2}"/>
                    </a:ext>
                  </a:extLst>
                </p:cNvPr>
                <p:cNvSpPr/>
                <p:nvPr/>
              </p:nvSpPr>
              <p:spPr>
                <a:xfrm rot="10800000">
                  <a:off x="7615238" y="315913"/>
                  <a:ext cx="4576762" cy="1085850"/>
                </a:xfrm>
                <a:custGeom>
                  <a:avLst/>
                  <a:gdLst>
                    <a:gd name="connsiteX0" fmla="*/ 3412957 w 4576611"/>
                    <a:gd name="connsiteY0" fmla="*/ 1086268 h 1086268"/>
                    <a:gd name="connsiteX1" fmla="*/ 0 w 4576611"/>
                    <a:gd name="connsiteY1" fmla="*/ 1086268 h 1086268"/>
                    <a:gd name="connsiteX2" fmla="*/ 0 w 4576611"/>
                    <a:gd name="connsiteY2" fmla="*/ 0 h 1086268"/>
                    <a:gd name="connsiteX3" fmla="*/ 4576611 w 4576611"/>
                    <a:gd name="connsiteY3" fmla="*/ 0 h 1086268"/>
                    <a:gd name="connsiteX4" fmla="*/ 3412957 w 4576611"/>
                    <a:gd name="connsiteY4" fmla="*/ 1086268 h 108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611" h="1086268">
                      <a:moveTo>
                        <a:pt x="3412957" y="1086268"/>
                      </a:moveTo>
                      <a:lnTo>
                        <a:pt x="0" y="1086268"/>
                      </a:lnTo>
                      <a:lnTo>
                        <a:pt x="0" y="0"/>
                      </a:lnTo>
                      <a:lnTo>
                        <a:pt x="4576611" y="0"/>
                      </a:lnTo>
                      <a:lnTo>
                        <a:pt x="3412957" y="1086268"/>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任意形状 158">
                  <a:extLst>
                    <a:ext uri="{FF2B5EF4-FFF2-40B4-BE49-F238E27FC236}">
                      <a16:creationId xmlns:a16="http://schemas.microsoft.com/office/drawing/2014/main" id="{F48BF60E-D11C-42B0-ADA5-C179ABB43F58}"/>
                    </a:ext>
                  </a:extLst>
                </p:cNvPr>
                <p:cNvSpPr/>
                <p:nvPr/>
              </p:nvSpPr>
              <p:spPr>
                <a:xfrm rot="10800000">
                  <a:off x="7043738" y="1401763"/>
                  <a:ext cx="571500" cy="155575"/>
                </a:xfrm>
                <a:custGeom>
                  <a:avLst/>
                  <a:gdLst>
                    <a:gd name="connsiteX0" fmla="*/ 404366 w 570981"/>
                    <a:gd name="connsiteY0" fmla="*/ 155535 h 155535"/>
                    <a:gd name="connsiteX1" fmla="*/ 0 w 570981"/>
                    <a:gd name="connsiteY1" fmla="*/ 155535 h 155535"/>
                    <a:gd name="connsiteX2" fmla="*/ 166615 w 570981"/>
                    <a:gd name="connsiteY2" fmla="*/ 0 h 155535"/>
                    <a:gd name="connsiteX3" fmla="*/ 570981 w 570981"/>
                    <a:gd name="connsiteY3" fmla="*/ 0 h 155535"/>
                    <a:gd name="connsiteX4" fmla="*/ 404366 w 570981"/>
                    <a:gd name="connsiteY4" fmla="*/ 155535 h 15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1" h="155535">
                      <a:moveTo>
                        <a:pt x="404366" y="155535"/>
                      </a:moveTo>
                      <a:lnTo>
                        <a:pt x="0" y="155535"/>
                      </a:lnTo>
                      <a:lnTo>
                        <a:pt x="166615" y="0"/>
                      </a:lnTo>
                      <a:lnTo>
                        <a:pt x="570981" y="0"/>
                      </a:lnTo>
                      <a:lnTo>
                        <a:pt x="404366" y="155535"/>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pic>
        <p:nvPicPr>
          <p:cNvPr id="3" name="图片 2">
            <a:extLst>
              <a:ext uri="{FF2B5EF4-FFF2-40B4-BE49-F238E27FC236}">
                <a16:creationId xmlns:a16="http://schemas.microsoft.com/office/drawing/2014/main" id="{52476349-D773-F032-E2BC-C6381728557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59010" y="1066489"/>
            <a:ext cx="6122830" cy="4062412"/>
          </a:xfrm>
          <a:prstGeom prst="rect">
            <a:avLst/>
          </a:prstGeom>
          <a:noFill/>
          <a:ln>
            <a:noFill/>
          </a:ln>
        </p:spPr>
      </p:pic>
      <p:sp>
        <p:nvSpPr>
          <p:cNvPr id="5" name="文本框 4">
            <a:extLst>
              <a:ext uri="{FF2B5EF4-FFF2-40B4-BE49-F238E27FC236}">
                <a16:creationId xmlns:a16="http://schemas.microsoft.com/office/drawing/2014/main" id="{C673FF07-7082-AA4B-C488-B710DDBA11EF}"/>
              </a:ext>
            </a:extLst>
          </p:cNvPr>
          <p:cNvSpPr txBox="1"/>
          <p:nvPr/>
        </p:nvSpPr>
        <p:spPr>
          <a:xfrm>
            <a:off x="6050675" y="5305267"/>
            <a:ext cx="6149660" cy="3105466"/>
          </a:xfrm>
          <a:prstGeom prst="rect">
            <a:avLst/>
          </a:prstGeom>
          <a:noFill/>
        </p:spPr>
        <p:txBody>
          <a:bodyPr wrap="square">
            <a:spAutoFit/>
          </a:bodyPr>
          <a:lstStyle/>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mn-cs"/>
              </a:rPr>
              <a:t>ASCAT is rather precise for analyzing outer wind radii (i.e., R34) of TCs (Chavas and Emanuel, 2010; Chan and Chan, 2012; Sampson et al., 2017).</a:t>
            </a:r>
            <a:endParaRPr kumimoji="0" lang="zh-CN" alt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mn-cs"/>
            </a:endParaRPr>
          </a:p>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endParaRPr kumimoji="0" lang="en-US"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50000"/>
              </a:lnSpc>
              <a:spcBef>
                <a:spcPct val="20000"/>
              </a:spcBef>
              <a:spcAft>
                <a:spcPts val="0"/>
              </a:spcAft>
              <a:buClrTx/>
              <a:buSzTx/>
              <a:buFont typeface="Wingdings" panose="05000000000000000000" pitchFamily="2" charset="2"/>
              <a:buChar char="Ø"/>
              <a:tabLst/>
              <a:defRPr/>
            </a:pPr>
            <a:endParaRPr kumimoji="0" lang="zh-CN" altLang="zh-CN"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endParaRPr kumimoji="1"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004578"/>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矩形 5">
            <a:extLst>
              <a:ext uri="{FF2B5EF4-FFF2-40B4-BE49-F238E27FC236}">
                <a16:creationId xmlns:a16="http://schemas.microsoft.com/office/drawing/2014/main" id="{E68E14AA-1B81-8DE6-AA62-2BFDEA574C5B}"/>
              </a:ext>
            </a:extLst>
          </p:cNvPr>
          <p:cNvSpPr/>
          <p:nvPr/>
        </p:nvSpPr>
        <p:spPr>
          <a:xfrm>
            <a:off x="6082584" y="5155454"/>
            <a:ext cx="6109415" cy="168985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mc:AlternateContent xmlns:mc="http://schemas.openxmlformats.org/markup-compatibility/2006">
        <mc:Choice xmlns:am3d="http://schemas.microsoft.com/office/drawing/2017/model3d" Requires="am3d">
          <p:graphicFrame>
            <p:nvGraphicFramePr>
              <p:cNvPr id="4" name="3D 模型 3">
                <a:extLst>
                  <a:ext uri="{FF2B5EF4-FFF2-40B4-BE49-F238E27FC236}">
                    <a16:creationId xmlns:a16="http://schemas.microsoft.com/office/drawing/2014/main" id="{1AD909CF-1861-E825-7557-64388068B718}"/>
                  </a:ext>
                </a:extLst>
              </p:cNvPr>
              <p:cNvGraphicFramePr>
                <a:graphicFrameLocks noChangeAspect="1"/>
              </p:cNvGraphicFramePr>
              <p:nvPr/>
            </p:nvGraphicFramePr>
            <p:xfrm>
              <a:off x="10315228" y="120354"/>
              <a:ext cx="1686981" cy="824250"/>
            </p:xfrm>
            <a:graphic>
              <a:graphicData uri="http://schemas.microsoft.com/office/drawing/2017/model3d">
                <am3d:model3d r:embed="rId3">
                  <am3d:spPr>
                    <a:xfrm>
                      <a:off x="0" y="0"/>
                      <a:ext cx="1686981" cy="824250"/>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4"/>
                  </am3d:raster>
                  <am3d:objViewport viewportSz="26181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 模型 3">
                <a:extLst>
                  <a:ext uri="{FF2B5EF4-FFF2-40B4-BE49-F238E27FC236}">
                    <a16:creationId xmlns:a16="http://schemas.microsoft.com/office/drawing/2014/main" id="{1AD909CF-1861-E825-7557-64388068B718}"/>
                  </a:ext>
                </a:extLst>
              </p:cNvPr>
              <p:cNvPicPr>
                <a:picLocks noGrp="1" noRot="1" noChangeAspect="1" noMove="1" noResize="1" noEditPoints="1" noAdjustHandles="1" noChangeArrowheads="1" noChangeShapeType="1" noCrop="1"/>
              </p:cNvPicPr>
              <p:nvPr/>
            </p:nvPicPr>
            <p:blipFill>
              <a:blip r:embed="rId4"/>
              <a:stretch>
                <a:fillRect/>
              </a:stretch>
            </p:blipFill>
            <p:spPr>
              <a:xfrm>
                <a:off x="10315228" y="120354"/>
                <a:ext cx="1686981" cy="824250"/>
              </a:xfrm>
              <a:prstGeom prst="rect">
                <a:avLst/>
              </a:prstGeom>
            </p:spPr>
          </p:pic>
        </mc:Fallback>
      </mc:AlternateContent>
      <p:sp>
        <p:nvSpPr>
          <p:cNvPr id="8" name="文本框 7">
            <a:extLst>
              <a:ext uri="{FF2B5EF4-FFF2-40B4-BE49-F238E27FC236}">
                <a16:creationId xmlns:a16="http://schemas.microsoft.com/office/drawing/2014/main" id="{08FE3506-5093-194D-F954-406291DB3DE3}"/>
              </a:ext>
            </a:extLst>
          </p:cNvPr>
          <p:cNvSpPr txBox="1"/>
          <p:nvPr/>
        </p:nvSpPr>
        <p:spPr>
          <a:xfrm>
            <a:off x="1239079" y="78722"/>
            <a:ext cx="6660006" cy="95410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ASCAT o</a:t>
            </a:r>
            <a:r>
              <a:rPr kumimoji="0" lang="en-US" altLang="zh-CN" sz="2800" b="1" i="0" u="none" strike="noStrike" kern="1200" cap="none" spc="0" normalizeH="0" baseline="0" noProof="0" dirty="0" err="1">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bservation</a:t>
            </a: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and verification results for Typhoon In-fa (2021)</a:t>
            </a:r>
          </a:p>
        </p:txBody>
      </p:sp>
      <p:sp>
        <p:nvSpPr>
          <p:cNvPr id="9" name="椭圆 8">
            <a:extLst>
              <a:ext uri="{FF2B5EF4-FFF2-40B4-BE49-F238E27FC236}">
                <a16:creationId xmlns:a16="http://schemas.microsoft.com/office/drawing/2014/main" id="{2CCC0295-67DA-A5D2-2DA8-72D7A166E59E}"/>
              </a:ext>
            </a:extLst>
          </p:cNvPr>
          <p:cNvSpPr/>
          <p:nvPr/>
        </p:nvSpPr>
        <p:spPr>
          <a:xfrm>
            <a:off x="9125712" y="2898648"/>
            <a:ext cx="3052873" cy="223025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 name="图片 1" descr="图示&#10;&#10;描述已自动生成">
            <a:extLst>
              <a:ext uri="{FF2B5EF4-FFF2-40B4-BE49-F238E27FC236}">
                <a16:creationId xmlns:a16="http://schemas.microsoft.com/office/drawing/2014/main" id="{54AE2A48-D1A9-19A6-FE3B-63B50688AD2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068000"/>
            <a:ext cx="6069170" cy="5810504"/>
          </a:xfrm>
          <a:prstGeom prst="rect">
            <a:avLst/>
          </a:prstGeom>
          <a:noFill/>
          <a:ln>
            <a:noFill/>
          </a:ln>
        </p:spPr>
      </p:pic>
      <p:sp>
        <p:nvSpPr>
          <p:cNvPr id="10" name="椭圆 9">
            <a:extLst>
              <a:ext uri="{FF2B5EF4-FFF2-40B4-BE49-F238E27FC236}">
                <a16:creationId xmlns:a16="http://schemas.microsoft.com/office/drawing/2014/main" id="{22888708-F651-B0C1-2DC4-02AA0F4CBB09}"/>
              </a:ext>
            </a:extLst>
          </p:cNvPr>
          <p:cNvSpPr/>
          <p:nvPr/>
        </p:nvSpPr>
        <p:spPr>
          <a:xfrm>
            <a:off x="2286000" y="3090672"/>
            <a:ext cx="3410712" cy="160934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11" name="椭圆 10">
            <a:extLst>
              <a:ext uri="{FF2B5EF4-FFF2-40B4-BE49-F238E27FC236}">
                <a16:creationId xmlns:a16="http://schemas.microsoft.com/office/drawing/2014/main" id="{3581F614-789F-7B6E-3F82-E3DFAFA7D552}"/>
              </a:ext>
            </a:extLst>
          </p:cNvPr>
          <p:cNvSpPr/>
          <p:nvPr/>
        </p:nvSpPr>
        <p:spPr>
          <a:xfrm>
            <a:off x="2057400" y="4937760"/>
            <a:ext cx="1965960" cy="194074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7491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1000"/>
                                  </p:stCondLst>
                                  <p:childTnLst>
                                    <p:animRot by="21600000">
                                      <p:cBhvr>
                                        <p:cTn id="6" dur="20000" fill="hold"/>
                                        <p:tgtEl>
                                          <p:spTgt spid="4"/>
                                        </p:tgtEl>
                                        <p:attrNameLst>
                                          <p:attrName>3d.view.rotation.y</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74B5"/>
            </a:gs>
            <a:gs pos="53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77B5F84E-528E-4599-A565-4BD377B64B48}"/>
              </a:ext>
            </a:extLst>
          </p:cNvPr>
          <p:cNvGrpSpPr/>
          <p:nvPr/>
        </p:nvGrpSpPr>
        <p:grpSpPr>
          <a:xfrm>
            <a:off x="0" y="-217191"/>
            <a:ext cx="12193588" cy="1436391"/>
            <a:chOff x="-1588" y="79375"/>
            <a:chExt cx="12193588" cy="1477963"/>
          </a:xfrm>
        </p:grpSpPr>
        <p:sp>
          <p:nvSpPr>
            <p:cNvPr id="36" name="任意形状 135">
              <a:extLst>
                <a:ext uri="{FF2B5EF4-FFF2-40B4-BE49-F238E27FC236}">
                  <a16:creationId xmlns:a16="http://schemas.microsoft.com/office/drawing/2014/main" id="{AD280E91-2831-425A-9FF0-1765A861F013}"/>
                </a:ext>
              </a:extLst>
            </p:cNvPr>
            <p:cNvSpPr/>
            <p:nvPr/>
          </p:nvSpPr>
          <p:spPr>
            <a:xfrm rot="16200000">
              <a:off x="743743" y="-429418"/>
              <a:ext cx="123825" cy="1614488"/>
            </a:xfrm>
            <a:custGeom>
              <a:avLst/>
              <a:gdLst>
                <a:gd name="connsiteX0" fmla="*/ 124792 w 124792"/>
                <a:gd name="connsiteY0" fmla="*/ 2 h 1615180"/>
                <a:gd name="connsiteX1" fmla="*/ 124792 w 124792"/>
                <a:gd name="connsiteY1" fmla="*/ 1615180 h 1615180"/>
                <a:gd name="connsiteX2" fmla="*/ 116959 w 124792"/>
                <a:gd name="connsiteY2" fmla="*/ 1589947 h 1615180"/>
                <a:gd name="connsiteX3" fmla="*/ 63113 w 124792"/>
                <a:gd name="connsiteY3" fmla="*/ 1490742 h 1615180"/>
                <a:gd name="connsiteX4" fmla="*/ 0 w 124792"/>
                <a:gd name="connsiteY4" fmla="*/ 1414249 h 1615180"/>
                <a:gd name="connsiteX5" fmla="*/ 0 w 124792"/>
                <a:gd name="connsiteY5" fmla="*/ 0 h 1615180"/>
                <a:gd name="connsiteX6" fmla="*/ 124792 w 124792"/>
                <a:gd name="connsiteY6" fmla="*/ 2 h 1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2" h="1615180">
                  <a:moveTo>
                    <a:pt x="124792" y="2"/>
                  </a:moveTo>
                  <a:lnTo>
                    <a:pt x="124792" y="1615180"/>
                  </a:lnTo>
                  <a:lnTo>
                    <a:pt x="116959" y="1589947"/>
                  </a:lnTo>
                  <a:cubicBezTo>
                    <a:pt x="102183" y="1555011"/>
                    <a:pt x="84103" y="1521813"/>
                    <a:pt x="63113" y="1490742"/>
                  </a:cubicBezTo>
                  <a:lnTo>
                    <a:pt x="0" y="1414249"/>
                  </a:lnTo>
                  <a:lnTo>
                    <a:pt x="0" y="0"/>
                  </a:lnTo>
                  <a:lnTo>
                    <a:pt x="124792" y="2"/>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任意形状 134">
              <a:extLst>
                <a:ext uri="{FF2B5EF4-FFF2-40B4-BE49-F238E27FC236}">
                  <a16:creationId xmlns:a16="http://schemas.microsoft.com/office/drawing/2014/main" id="{90DE13D9-7B54-4E0E-A54D-5CFE12445AEB}"/>
                </a:ext>
              </a:extLst>
            </p:cNvPr>
            <p:cNvSpPr/>
            <p:nvPr/>
          </p:nvSpPr>
          <p:spPr>
            <a:xfrm rot="16200000">
              <a:off x="595312" y="-38100"/>
              <a:ext cx="125413" cy="1319213"/>
            </a:xfrm>
            <a:custGeom>
              <a:avLst/>
              <a:gdLst>
                <a:gd name="connsiteX0" fmla="*/ 124792 w 124792"/>
                <a:gd name="connsiteY0" fmla="*/ 0 h 1319998"/>
                <a:gd name="connsiteX1" fmla="*/ 124792 w 124792"/>
                <a:gd name="connsiteY1" fmla="*/ 1319998 h 1319998"/>
                <a:gd name="connsiteX2" fmla="*/ 49528 w 124792"/>
                <a:gd name="connsiteY2" fmla="*/ 1279147 h 1319998"/>
                <a:gd name="connsiteX3" fmla="*/ 0 w 124792"/>
                <a:gd name="connsiteY3" fmla="*/ 1263772 h 1319998"/>
                <a:gd name="connsiteX4" fmla="*/ 0 w 124792"/>
                <a:gd name="connsiteY4" fmla="*/ 0 h 1319998"/>
                <a:gd name="connsiteX5" fmla="*/ 124792 w 124792"/>
                <a:gd name="connsiteY5" fmla="*/ 0 h 13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998">
                  <a:moveTo>
                    <a:pt x="124792" y="0"/>
                  </a:moveTo>
                  <a:lnTo>
                    <a:pt x="124792" y="1319998"/>
                  </a:lnTo>
                  <a:lnTo>
                    <a:pt x="49528" y="1279147"/>
                  </a:lnTo>
                  <a:lnTo>
                    <a:pt x="0" y="1263772"/>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任意形状 133">
              <a:extLst>
                <a:ext uri="{FF2B5EF4-FFF2-40B4-BE49-F238E27FC236}">
                  <a16:creationId xmlns:a16="http://schemas.microsoft.com/office/drawing/2014/main" id="{1A983AB0-6451-4C83-8E68-780527A9FAD3}"/>
                </a:ext>
              </a:extLst>
            </p:cNvPr>
            <p:cNvSpPr/>
            <p:nvPr/>
          </p:nvSpPr>
          <p:spPr>
            <a:xfrm rot="16200000">
              <a:off x="554832" y="242093"/>
              <a:ext cx="125412" cy="1238251"/>
            </a:xfrm>
            <a:custGeom>
              <a:avLst/>
              <a:gdLst>
                <a:gd name="connsiteX0" fmla="*/ 124792 w 124792"/>
                <a:gd name="connsiteY0" fmla="*/ 0 h 1239543"/>
                <a:gd name="connsiteX1" fmla="*/ 124792 w 124792"/>
                <a:gd name="connsiteY1" fmla="*/ 1239543 h 1239543"/>
                <a:gd name="connsiteX2" fmla="*/ 62397 w 124792"/>
                <a:gd name="connsiteY2" fmla="*/ 1233253 h 1239543"/>
                <a:gd name="connsiteX3" fmla="*/ 0 w 124792"/>
                <a:gd name="connsiteY3" fmla="*/ 1239543 h 1239543"/>
                <a:gd name="connsiteX4" fmla="*/ 0 w 124792"/>
                <a:gd name="connsiteY4" fmla="*/ 0 h 1239543"/>
                <a:gd name="connsiteX5" fmla="*/ 124792 w 124792"/>
                <a:gd name="connsiteY5" fmla="*/ 0 h 12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239543">
                  <a:moveTo>
                    <a:pt x="124792" y="0"/>
                  </a:moveTo>
                  <a:lnTo>
                    <a:pt x="124792" y="1239543"/>
                  </a:lnTo>
                  <a:lnTo>
                    <a:pt x="62397" y="1233253"/>
                  </a:lnTo>
                  <a:lnTo>
                    <a:pt x="0" y="123954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任意形状 132">
              <a:extLst>
                <a:ext uri="{FF2B5EF4-FFF2-40B4-BE49-F238E27FC236}">
                  <a16:creationId xmlns:a16="http://schemas.microsoft.com/office/drawing/2014/main" id="{BEA126F8-8210-42AD-AAE6-7C81C24BF8E1}"/>
                </a:ext>
              </a:extLst>
            </p:cNvPr>
            <p:cNvSpPr/>
            <p:nvPr/>
          </p:nvSpPr>
          <p:spPr>
            <a:xfrm rot="16200000">
              <a:off x="596106" y="440531"/>
              <a:ext cx="123825" cy="1319213"/>
            </a:xfrm>
            <a:custGeom>
              <a:avLst/>
              <a:gdLst>
                <a:gd name="connsiteX0" fmla="*/ 124792 w 124792"/>
                <a:gd name="connsiteY0" fmla="*/ 0 h 1319323"/>
                <a:gd name="connsiteX1" fmla="*/ 124792 w 124792"/>
                <a:gd name="connsiteY1" fmla="*/ 1263386 h 1319323"/>
                <a:gd name="connsiteX2" fmla="*/ 74020 w 124792"/>
                <a:gd name="connsiteY2" fmla="*/ 1279147 h 1319323"/>
                <a:gd name="connsiteX3" fmla="*/ 0 w 124792"/>
                <a:gd name="connsiteY3" fmla="*/ 1319323 h 1319323"/>
                <a:gd name="connsiteX4" fmla="*/ 0 w 124792"/>
                <a:gd name="connsiteY4" fmla="*/ 0 h 1319323"/>
                <a:gd name="connsiteX5" fmla="*/ 124792 w 124792"/>
                <a:gd name="connsiteY5" fmla="*/ 0 h 13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323">
                  <a:moveTo>
                    <a:pt x="124792" y="0"/>
                  </a:moveTo>
                  <a:lnTo>
                    <a:pt x="124792" y="1263386"/>
                  </a:lnTo>
                  <a:lnTo>
                    <a:pt x="74020" y="1279147"/>
                  </a:lnTo>
                  <a:lnTo>
                    <a:pt x="0" y="131932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任意形状 131">
              <a:extLst>
                <a:ext uri="{FF2B5EF4-FFF2-40B4-BE49-F238E27FC236}">
                  <a16:creationId xmlns:a16="http://schemas.microsoft.com/office/drawing/2014/main" id="{87999705-2284-40B3-B52E-8178118AAB7F}"/>
                </a:ext>
              </a:extLst>
            </p:cNvPr>
            <p:cNvSpPr/>
            <p:nvPr/>
          </p:nvSpPr>
          <p:spPr>
            <a:xfrm rot="16200000">
              <a:off x="734218" y="540544"/>
              <a:ext cx="125413" cy="1597026"/>
            </a:xfrm>
            <a:custGeom>
              <a:avLst/>
              <a:gdLst>
                <a:gd name="connsiteX0" fmla="*/ 124793 w 124793"/>
                <a:gd name="connsiteY0" fmla="*/ 0 h 1596957"/>
                <a:gd name="connsiteX1" fmla="*/ 124793 w 124793"/>
                <a:gd name="connsiteY1" fmla="*/ 1407391 h 1596957"/>
                <a:gd name="connsiteX2" fmla="*/ 56022 w 124793"/>
                <a:gd name="connsiteY2" fmla="*/ 1490742 h 1596957"/>
                <a:gd name="connsiteX3" fmla="*/ 2176 w 124793"/>
                <a:gd name="connsiteY3" fmla="*/ 1589947 h 1596957"/>
                <a:gd name="connsiteX4" fmla="*/ 0 w 124793"/>
                <a:gd name="connsiteY4" fmla="*/ 1596957 h 1596957"/>
                <a:gd name="connsiteX5" fmla="*/ 1 w 124793"/>
                <a:gd name="connsiteY5" fmla="*/ 0 h 1596957"/>
                <a:gd name="connsiteX6" fmla="*/ 124793 w 124793"/>
                <a:gd name="connsiteY6" fmla="*/ 0 h 15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3" h="1596957">
                  <a:moveTo>
                    <a:pt x="124793" y="0"/>
                  </a:moveTo>
                  <a:lnTo>
                    <a:pt x="124793" y="1407391"/>
                  </a:lnTo>
                  <a:lnTo>
                    <a:pt x="56022" y="1490742"/>
                  </a:lnTo>
                  <a:cubicBezTo>
                    <a:pt x="35032" y="1521813"/>
                    <a:pt x="16952" y="1555011"/>
                    <a:pt x="2176" y="1589947"/>
                  </a:cubicBezTo>
                  <a:lnTo>
                    <a:pt x="0" y="1596957"/>
                  </a:lnTo>
                  <a:lnTo>
                    <a:pt x="1" y="0"/>
                  </a:lnTo>
                  <a:lnTo>
                    <a:pt x="124793"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5" name="组合 44">
              <a:extLst>
                <a:ext uri="{FF2B5EF4-FFF2-40B4-BE49-F238E27FC236}">
                  <a16:creationId xmlns:a16="http://schemas.microsoft.com/office/drawing/2014/main" id="{2507E356-BFF6-44EB-8ECB-ED77F3014010}"/>
                </a:ext>
              </a:extLst>
            </p:cNvPr>
            <p:cNvGrpSpPr/>
            <p:nvPr/>
          </p:nvGrpSpPr>
          <p:grpSpPr>
            <a:xfrm>
              <a:off x="1382713" y="79375"/>
              <a:ext cx="10809287" cy="1477963"/>
              <a:chOff x="1382713" y="79375"/>
              <a:chExt cx="10809287" cy="1477963"/>
            </a:xfrm>
          </p:grpSpPr>
          <p:sp>
            <p:nvSpPr>
              <p:cNvPr id="46" name="任意形状 156">
                <a:extLst>
                  <a:ext uri="{FF2B5EF4-FFF2-40B4-BE49-F238E27FC236}">
                    <a16:creationId xmlns:a16="http://schemas.microsoft.com/office/drawing/2014/main" id="{EA9F76A8-165C-4D7F-A6F9-7C5C48ADA12B}"/>
                  </a:ext>
                </a:extLst>
              </p:cNvPr>
              <p:cNvSpPr/>
              <p:nvPr/>
            </p:nvSpPr>
            <p:spPr>
              <a:xfrm rot="10800000">
                <a:off x="8374063" y="79375"/>
                <a:ext cx="657225" cy="236538"/>
              </a:xfrm>
              <a:custGeom>
                <a:avLst/>
                <a:gdLst>
                  <a:gd name="connsiteX0" fmla="*/ 404366 w 656792"/>
                  <a:gd name="connsiteY0" fmla="*/ 235639 h 235639"/>
                  <a:gd name="connsiteX1" fmla="*/ 0 w 656792"/>
                  <a:gd name="connsiteY1" fmla="*/ 235639 h 235639"/>
                  <a:gd name="connsiteX2" fmla="*/ 252426 w 656792"/>
                  <a:gd name="connsiteY2" fmla="*/ 0 h 235639"/>
                  <a:gd name="connsiteX3" fmla="*/ 656792 w 656792"/>
                  <a:gd name="connsiteY3" fmla="*/ 0 h 235639"/>
                  <a:gd name="connsiteX4" fmla="*/ 404366 w 656792"/>
                  <a:gd name="connsiteY4" fmla="*/ 235639 h 2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92" h="235639">
                    <a:moveTo>
                      <a:pt x="404366" y="235639"/>
                    </a:moveTo>
                    <a:lnTo>
                      <a:pt x="0" y="235639"/>
                    </a:lnTo>
                    <a:lnTo>
                      <a:pt x="252426" y="0"/>
                    </a:lnTo>
                    <a:lnTo>
                      <a:pt x="656792" y="0"/>
                    </a:lnTo>
                    <a:lnTo>
                      <a:pt x="404366" y="235639"/>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7" name="组合 46">
                <a:extLst>
                  <a:ext uri="{FF2B5EF4-FFF2-40B4-BE49-F238E27FC236}">
                    <a16:creationId xmlns:a16="http://schemas.microsoft.com/office/drawing/2014/main" id="{3339FAB0-F477-43D0-86A1-CA41C2A85288}"/>
                  </a:ext>
                </a:extLst>
              </p:cNvPr>
              <p:cNvGrpSpPr/>
              <p:nvPr/>
            </p:nvGrpSpPr>
            <p:grpSpPr>
              <a:xfrm>
                <a:off x="1382713" y="315913"/>
                <a:ext cx="10809287" cy="1241425"/>
                <a:chOff x="1382713" y="315913"/>
                <a:chExt cx="10809287" cy="1241425"/>
              </a:xfrm>
            </p:grpSpPr>
            <p:sp>
              <p:nvSpPr>
                <p:cNvPr id="48" name="任意形状 152">
                  <a:extLst>
                    <a:ext uri="{FF2B5EF4-FFF2-40B4-BE49-F238E27FC236}">
                      <a16:creationId xmlns:a16="http://schemas.microsoft.com/office/drawing/2014/main" id="{B47C1A70-AA79-431B-9FBD-A211B2A53DF6}"/>
                    </a:ext>
                  </a:extLst>
                </p:cNvPr>
                <p:cNvSpPr/>
                <p:nvPr/>
              </p:nvSpPr>
              <p:spPr>
                <a:xfrm rot="10800000">
                  <a:off x="1382713" y="315913"/>
                  <a:ext cx="6991350" cy="1085850"/>
                </a:xfrm>
                <a:custGeom>
                  <a:avLst/>
                  <a:gdLst>
                    <a:gd name="connsiteX0" fmla="*/ 6448497 w 6991631"/>
                    <a:gd name="connsiteY0" fmla="*/ 1086268 h 1086268"/>
                    <a:gd name="connsiteX1" fmla="*/ 0 w 6991631"/>
                    <a:gd name="connsiteY1" fmla="*/ 1086268 h 1086268"/>
                    <a:gd name="connsiteX2" fmla="*/ 1163654 w 6991631"/>
                    <a:gd name="connsiteY2" fmla="*/ 0 h 1086268"/>
                    <a:gd name="connsiteX3" fmla="*/ 6448497 w 6991631"/>
                    <a:gd name="connsiteY3" fmla="*/ 0 h 1086268"/>
                    <a:gd name="connsiteX4" fmla="*/ 6991631 w 6991631"/>
                    <a:gd name="connsiteY4" fmla="*/ 543134 h 1086268"/>
                    <a:gd name="connsiteX5" fmla="*/ 6448497 w 6991631"/>
                    <a:gd name="connsiteY5" fmla="*/ 1086268 h 10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631" h="1086268">
                      <a:moveTo>
                        <a:pt x="6448497" y="1086268"/>
                      </a:moveTo>
                      <a:lnTo>
                        <a:pt x="0" y="1086268"/>
                      </a:lnTo>
                      <a:lnTo>
                        <a:pt x="1163654" y="0"/>
                      </a:lnTo>
                      <a:lnTo>
                        <a:pt x="6448497" y="0"/>
                      </a:lnTo>
                      <a:cubicBezTo>
                        <a:pt x="6748462" y="0"/>
                        <a:pt x="6991631" y="243169"/>
                        <a:pt x="6991631" y="543134"/>
                      </a:cubicBezTo>
                      <a:cubicBezTo>
                        <a:pt x="6991631" y="843099"/>
                        <a:pt x="6748462" y="1086268"/>
                        <a:pt x="6448497" y="1086268"/>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文本框 49">
                  <a:extLst>
                    <a:ext uri="{FF2B5EF4-FFF2-40B4-BE49-F238E27FC236}">
                      <a16:creationId xmlns:a16="http://schemas.microsoft.com/office/drawing/2014/main" id="{9E0E8C88-F2FC-4D2C-9F47-513F8A1969A2}"/>
                    </a:ext>
                  </a:extLst>
                </p:cNvPr>
                <p:cNvSpPr txBox="1"/>
                <p:nvPr/>
              </p:nvSpPr>
              <p:spPr>
                <a:xfrm>
                  <a:off x="1822450" y="582613"/>
                  <a:ext cx="390525"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宋体" panose="02010600030101010101" pitchFamily="2" charset="-122"/>
                    <a:cs typeface="宋体" panose="02010600030101010101" pitchFamily="2" charset="-122"/>
                  </a:endParaRPr>
                </a:p>
              </p:txBody>
            </p:sp>
            <p:sp>
              <p:nvSpPr>
                <p:cNvPr id="51" name="文本框 50">
                  <a:extLst>
                    <a:ext uri="{FF2B5EF4-FFF2-40B4-BE49-F238E27FC236}">
                      <a16:creationId xmlns:a16="http://schemas.microsoft.com/office/drawing/2014/main" id="{83F6ED41-3E12-4764-A3AC-3B22F14B53CC}"/>
                    </a:ext>
                  </a:extLst>
                </p:cNvPr>
                <p:cNvSpPr txBox="1"/>
                <p:nvPr/>
              </p:nvSpPr>
              <p:spPr>
                <a:xfrm>
                  <a:off x="1407573" y="326846"/>
                  <a:ext cx="6190204" cy="110839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Historical extreme of In-fa wind radii before landfall</a:t>
                  </a:r>
                </a:p>
              </p:txBody>
            </p:sp>
            <p:sp>
              <p:nvSpPr>
                <p:cNvPr id="52" name="任意形状 157">
                  <a:extLst>
                    <a:ext uri="{FF2B5EF4-FFF2-40B4-BE49-F238E27FC236}">
                      <a16:creationId xmlns:a16="http://schemas.microsoft.com/office/drawing/2014/main" id="{A405A89E-CCE3-42DD-BB8E-64F9C44CA1D2}"/>
                    </a:ext>
                  </a:extLst>
                </p:cNvPr>
                <p:cNvSpPr/>
                <p:nvPr/>
              </p:nvSpPr>
              <p:spPr>
                <a:xfrm rot="10800000">
                  <a:off x="7615238" y="315913"/>
                  <a:ext cx="4576762" cy="1085850"/>
                </a:xfrm>
                <a:custGeom>
                  <a:avLst/>
                  <a:gdLst>
                    <a:gd name="connsiteX0" fmla="*/ 3412957 w 4576611"/>
                    <a:gd name="connsiteY0" fmla="*/ 1086268 h 1086268"/>
                    <a:gd name="connsiteX1" fmla="*/ 0 w 4576611"/>
                    <a:gd name="connsiteY1" fmla="*/ 1086268 h 1086268"/>
                    <a:gd name="connsiteX2" fmla="*/ 0 w 4576611"/>
                    <a:gd name="connsiteY2" fmla="*/ 0 h 1086268"/>
                    <a:gd name="connsiteX3" fmla="*/ 4576611 w 4576611"/>
                    <a:gd name="connsiteY3" fmla="*/ 0 h 1086268"/>
                    <a:gd name="connsiteX4" fmla="*/ 3412957 w 4576611"/>
                    <a:gd name="connsiteY4" fmla="*/ 1086268 h 108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611" h="1086268">
                      <a:moveTo>
                        <a:pt x="3412957" y="1086268"/>
                      </a:moveTo>
                      <a:lnTo>
                        <a:pt x="0" y="1086268"/>
                      </a:lnTo>
                      <a:lnTo>
                        <a:pt x="0" y="0"/>
                      </a:lnTo>
                      <a:lnTo>
                        <a:pt x="4576611" y="0"/>
                      </a:lnTo>
                      <a:lnTo>
                        <a:pt x="3412957" y="1086268"/>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任意形状 158">
                  <a:extLst>
                    <a:ext uri="{FF2B5EF4-FFF2-40B4-BE49-F238E27FC236}">
                      <a16:creationId xmlns:a16="http://schemas.microsoft.com/office/drawing/2014/main" id="{F48BF60E-D11C-42B0-ADA5-C179ABB43F58}"/>
                    </a:ext>
                  </a:extLst>
                </p:cNvPr>
                <p:cNvSpPr/>
                <p:nvPr/>
              </p:nvSpPr>
              <p:spPr>
                <a:xfrm rot="10800000">
                  <a:off x="7043738" y="1401763"/>
                  <a:ext cx="571500" cy="155575"/>
                </a:xfrm>
                <a:custGeom>
                  <a:avLst/>
                  <a:gdLst>
                    <a:gd name="connsiteX0" fmla="*/ 404366 w 570981"/>
                    <a:gd name="connsiteY0" fmla="*/ 155535 h 155535"/>
                    <a:gd name="connsiteX1" fmla="*/ 0 w 570981"/>
                    <a:gd name="connsiteY1" fmla="*/ 155535 h 155535"/>
                    <a:gd name="connsiteX2" fmla="*/ 166615 w 570981"/>
                    <a:gd name="connsiteY2" fmla="*/ 0 h 155535"/>
                    <a:gd name="connsiteX3" fmla="*/ 570981 w 570981"/>
                    <a:gd name="connsiteY3" fmla="*/ 0 h 155535"/>
                    <a:gd name="connsiteX4" fmla="*/ 404366 w 570981"/>
                    <a:gd name="connsiteY4" fmla="*/ 155535 h 15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1" h="155535">
                      <a:moveTo>
                        <a:pt x="404366" y="155535"/>
                      </a:moveTo>
                      <a:lnTo>
                        <a:pt x="0" y="155535"/>
                      </a:lnTo>
                      <a:lnTo>
                        <a:pt x="166615" y="0"/>
                      </a:lnTo>
                      <a:lnTo>
                        <a:pt x="570981" y="0"/>
                      </a:lnTo>
                      <a:lnTo>
                        <a:pt x="404366" y="155535"/>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graphicFrame>
        <p:nvGraphicFramePr>
          <p:cNvPr id="4" name="表格 3">
            <a:extLst>
              <a:ext uri="{FF2B5EF4-FFF2-40B4-BE49-F238E27FC236}">
                <a16:creationId xmlns:a16="http://schemas.microsoft.com/office/drawing/2014/main" id="{37908F62-52B7-21EF-C06B-ACAA6F79FC4C}"/>
              </a:ext>
            </a:extLst>
          </p:cNvPr>
          <p:cNvGraphicFramePr>
            <a:graphicFrameLocks noGrp="1"/>
          </p:cNvGraphicFramePr>
          <p:nvPr>
            <p:extLst>
              <p:ext uri="{D42A27DB-BD31-4B8C-83A1-F6EECF244321}">
                <p14:modId xmlns:p14="http://schemas.microsoft.com/office/powerpoint/2010/main" val="2925587524"/>
              </p:ext>
            </p:extLst>
          </p:nvPr>
        </p:nvGraphicFramePr>
        <p:xfrm>
          <a:off x="160599" y="1958681"/>
          <a:ext cx="11880817" cy="3005751"/>
        </p:xfrm>
        <a:graphic>
          <a:graphicData uri="http://schemas.openxmlformats.org/drawingml/2006/table">
            <a:tbl>
              <a:tblPr firstRow="1" firstCol="1" bandRow="1">
                <a:tableStyleId>{5C22544A-7EE6-4342-B048-85BDC9FD1C3A}</a:tableStyleId>
              </a:tblPr>
              <a:tblGrid>
                <a:gridCol w="1691275">
                  <a:extLst>
                    <a:ext uri="{9D8B030D-6E8A-4147-A177-3AD203B41FA5}">
                      <a16:colId xmlns:a16="http://schemas.microsoft.com/office/drawing/2014/main" val="2761632622"/>
                    </a:ext>
                  </a:extLst>
                </a:gridCol>
                <a:gridCol w="1698257">
                  <a:extLst>
                    <a:ext uri="{9D8B030D-6E8A-4147-A177-3AD203B41FA5}">
                      <a16:colId xmlns:a16="http://schemas.microsoft.com/office/drawing/2014/main" val="3734315934"/>
                    </a:ext>
                  </a:extLst>
                </a:gridCol>
                <a:gridCol w="1698257">
                  <a:extLst>
                    <a:ext uri="{9D8B030D-6E8A-4147-A177-3AD203B41FA5}">
                      <a16:colId xmlns:a16="http://schemas.microsoft.com/office/drawing/2014/main" val="3853853210"/>
                    </a:ext>
                  </a:extLst>
                </a:gridCol>
                <a:gridCol w="1698257">
                  <a:extLst>
                    <a:ext uri="{9D8B030D-6E8A-4147-A177-3AD203B41FA5}">
                      <a16:colId xmlns:a16="http://schemas.microsoft.com/office/drawing/2014/main" val="2131592949"/>
                    </a:ext>
                  </a:extLst>
                </a:gridCol>
                <a:gridCol w="1698257">
                  <a:extLst>
                    <a:ext uri="{9D8B030D-6E8A-4147-A177-3AD203B41FA5}">
                      <a16:colId xmlns:a16="http://schemas.microsoft.com/office/drawing/2014/main" val="3893463521"/>
                    </a:ext>
                  </a:extLst>
                </a:gridCol>
                <a:gridCol w="1698257">
                  <a:extLst>
                    <a:ext uri="{9D8B030D-6E8A-4147-A177-3AD203B41FA5}">
                      <a16:colId xmlns:a16="http://schemas.microsoft.com/office/drawing/2014/main" val="3765381339"/>
                    </a:ext>
                  </a:extLst>
                </a:gridCol>
                <a:gridCol w="1698257">
                  <a:extLst>
                    <a:ext uri="{9D8B030D-6E8A-4147-A177-3AD203B41FA5}">
                      <a16:colId xmlns:a16="http://schemas.microsoft.com/office/drawing/2014/main" val="3320846519"/>
                    </a:ext>
                  </a:extLst>
                </a:gridCol>
              </a:tblGrid>
              <a:tr h="1001917">
                <a:tc>
                  <a:txBody>
                    <a:bodyPr/>
                    <a:lstStyle/>
                    <a:p>
                      <a:pPr algn="ctr"/>
                      <a:r>
                        <a:rPr lang="en-US" sz="2000" b="1" kern="100" dirty="0">
                          <a:effectLst/>
                          <a:latin typeface="Times New Roman" panose="02020603050405020304" pitchFamily="18" charset="0"/>
                          <a:cs typeface="Times New Roman" panose="02020603050405020304" pitchFamily="18" charset="0"/>
                        </a:rPr>
                        <a:t>Data Source</a:t>
                      </a:r>
                      <a:endParaRPr lang="zh-CN"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b="1" kern="100" dirty="0">
                          <a:effectLst/>
                          <a:latin typeface="Times New Roman" panose="02020603050405020304" pitchFamily="18" charset="0"/>
                          <a:cs typeface="Times New Roman" panose="02020603050405020304" pitchFamily="18" charset="0"/>
                        </a:rPr>
                        <a:t>AVG_R34 (km)</a:t>
                      </a:r>
                      <a:endParaRPr lang="zh-CN"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b="1" kern="100">
                          <a:effectLst/>
                          <a:latin typeface="Times New Roman" panose="02020603050405020304" pitchFamily="18" charset="0"/>
                          <a:cs typeface="Times New Roman" panose="02020603050405020304" pitchFamily="18" charset="0"/>
                        </a:rPr>
                        <a:t>CDF for AVG_R34</a:t>
                      </a:r>
                      <a:endParaRPr lang="zh-CN" sz="2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b="1" kern="100">
                          <a:effectLst/>
                          <a:latin typeface="Times New Roman" panose="02020603050405020304" pitchFamily="18" charset="0"/>
                          <a:cs typeface="Times New Roman" panose="02020603050405020304" pitchFamily="18" charset="0"/>
                        </a:rPr>
                        <a:t>AVG_R50 (km)</a:t>
                      </a:r>
                      <a:endParaRPr lang="zh-CN" sz="2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b="1" kern="100">
                          <a:effectLst/>
                          <a:latin typeface="Times New Roman" panose="02020603050405020304" pitchFamily="18" charset="0"/>
                          <a:cs typeface="Times New Roman" panose="02020603050405020304" pitchFamily="18" charset="0"/>
                        </a:rPr>
                        <a:t>CDF for AVG_R50</a:t>
                      </a:r>
                      <a:endParaRPr lang="zh-CN" sz="2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b="1" kern="100">
                          <a:effectLst/>
                          <a:latin typeface="Times New Roman" panose="02020603050405020304" pitchFamily="18" charset="0"/>
                          <a:cs typeface="Times New Roman" panose="02020603050405020304" pitchFamily="18" charset="0"/>
                        </a:rPr>
                        <a:t>AVG_R64 (km)</a:t>
                      </a:r>
                      <a:endParaRPr lang="zh-CN" sz="2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b="1" kern="100">
                          <a:effectLst/>
                          <a:latin typeface="Times New Roman" panose="02020603050405020304" pitchFamily="18" charset="0"/>
                          <a:cs typeface="Times New Roman" panose="02020603050405020304" pitchFamily="18" charset="0"/>
                        </a:rPr>
                        <a:t>CDF for AVG_R64</a:t>
                      </a:r>
                      <a:endParaRPr lang="zh-CN" sz="2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35607019"/>
                  </a:ext>
                </a:extLst>
              </a:tr>
              <a:tr h="1001917">
                <a:tc>
                  <a:txBody>
                    <a:bodyPr/>
                    <a:lstStyle/>
                    <a:p>
                      <a:pPr algn="ctr"/>
                      <a:r>
                        <a:rPr lang="en-US" sz="2000" b="1" kern="100">
                          <a:effectLst/>
                          <a:latin typeface="Times New Roman" panose="02020603050405020304" pitchFamily="18" charset="0"/>
                          <a:cs typeface="Times New Roman" panose="02020603050405020304" pitchFamily="18" charset="0"/>
                        </a:rPr>
                        <a:t>RS</a:t>
                      </a:r>
                      <a:endParaRPr lang="zh-CN" sz="2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b="1" kern="100" dirty="0">
                          <a:effectLst/>
                          <a:latin typeface="Times New Roman" panose="02020603050405020304" pitchFamily="18" charset="0"/>
                          <a:cs typeface="Times New Roman" panose="02020603050405020304" pitchFamily="18" charset="0"/>
                        </a:rPr>
                        <a:t>400</a:t>
                      </a:r>
                      <a:endParaRPr lang="zh-CN"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b="1" kern="100" dirty="0">
                          <a:effectLst/>
                          <a:latin typeface="Times New Roman" panose="02020603050405020304" pitchFamily="18" charset="0"/>
                          <a:cs typeface="Times New Roman" panose="02020603050405020304" pitchFamily="18" charset="0"/>
                        </a:rPr>
                        <a:t>0.98 (0.94)</a:t>
                      </a:r>
                      <a:endParaRPr lang="zh-CN"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b="1" kern="100" dirty="0">
                          <a:effectLst/>
                          <a:latin typeface="Times New Roman" panose="02020603050405020304" pitchFamily="18" charset="0"/>
                          <a:cs typeface="Times New Roman" panose="02020603050405020304" pitchFamily="18" charset="0"/>
                        </a:rPr>
                        <a:t>210</a:t>
                      </a:r>
                      <a:endParaRPr lang="zh-CN"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b="1" kern="100" dirty="0">
                          <a:effectLst/>
                          <a:latin typeface="Times New Roman" panose="02020603050405020304" pitchFamily="18" charset="0"/>
                          <a:cs typeface="Times New Roman" panose="02020603050405020304" pitchFamily="18" charset="0"/>
                        </a:rPr>
                        <a:t>0.96 (0.90)</a:t>
                      </a:r>
                      <a:endParaRPr lang="zh-CN"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b="1" kern="100" dirty="0">
                          <a:effectLst/>
                          <a:latin typeface="Times New Roman" panose="02020603050405020304" pitchFamily="18" charset="0"/>
                          <a:cs typeface="Times New Roman" panose="02020603050405020304" pitchFamily="18" charset="0"/>
                        </a:rPr>
                        <a:t>160</a:t>
                      </a:r>
                      <a:endParaRPr lang="zh-CN"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b="1" kern="100" dirty="0">
                          <a:effectLst/>
                          <a:latin typeface="Times New Roman" panose="02020603050405020304" pitchFamily="18" charset="0"/>
                          <a:cs typeface="Times New Roman" panose="02020603050405020304" pitchFamily="18" charset="0"/>
                        </a:rPr>
                        <a:t>0.99 (0.99)</a:t>
                      </a:r>
                      <a:endParaRPr lang="zh-CN"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19785581"/>
                  </a:ext>
                </a:extLst>
              </a:tr>
              <a:tr h="1001917">
                <a:tc>
                  <a:txBody>
                    <a:bodyPr/>
                    <a:lstStyle/>
                    <a:p>
                      <a:pPr algn="ctr"/>
                      <a:r>
                        <a:rPr lang="en-US" sz="2000" b="1" kern="100">
                          <a:effectLst/>
                          <a:latin typeface="Times New Roman" panose="02020603050405020304" pitchFamily="18" charset="0"/>
                          <a:cs typeface="Times New Roman" panose="02020603050405020304" pitchFamily="18" charset="0"/>
                        </a:rPr>
                        <a:t>JTWC</a:t>
                      </a:r>
                      <a:endParaRPr lang="zh-CN" sz="2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b="1" kern="100" dirty="0">
                          <a:effectLst/>
                          <a:latin typeface="Times New Roman" panose="02020603050405020304" pitchFamily="18" charset="0"/>
                          <a:cs typeface="Times New Roman" panose="02020603050405020304" pitchFamily="18" charset="0"/>
                        </a:rPr>
                        <a:t>400</a:t>
                      </a:r>
                      <a:endParaRPr lang="zh-CN"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b="1" kern="100" dirty="0">
                          <a:effectLst/>
                          <a:latin typeface="Times New Roman" panose="02020603050405020304" pitchFamily="18" charset="0"/>
                          <a:cs typeface="Times New Roman" panose="02020603050405020304" pitchFamily="18" charset="0"/>
                        </a:rPr>
                        <a:t>0.98 (0.94)</a:t>
                      </a:r>
                      <a:endParaRPr lang="zh-CN"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b="1" kern="100">
                          <a:effectLst/>
                          <a:latin typeface="Times New Roman" panose="02020603050405020304" pitchFamily="18" charset="0"/>
                          <a:cs typeface="Times New Roman" panose="02020603050405020304" pitchFamily="18" charset="0"/>
                        </a:rPr>
                        <a:t>210</a:t>
                      </a:r>
                      <a:endParaRPr lang="zh-CN" sz="2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b="1" kern="100">
                          <a:effectLst/>
                          <a:latin typeface="Times New Roman" panose="02020603050405020304" pitchFamily="18" charset="0"/>
                          <a:cs typeface="Times New Roman" panose="02020603050405020304" pitchFamily="18" charset="0"/>
                        </a:rPr>
                        <a:t>0.96 (0.90)</a:t>
                      </a:r>
                      <a:endParaRPr lang="zh-CN" sz="2400" b="1"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b="1" kern="100" dirty="0">
                          <a:effectLst/>
                          <a:latin typeface="Times New Roman" panose="02020603050405020304" pitchFamily="18" charset="0"/>
                          <a:cs typeface="Times New Roman" panose="02020603050405020304" pitchFamily="18" charset="0"/>
                        </a:rPr>
                        <a:t>120</a:t>
                      </a:r>
                      <a:endParaRPr lang="zh-CN"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r>
                        <a:rPr lang="en-US" sz="2000" b="1" kern="100" dirty="0">
                          <a:effectLst/>
                          <a:latin typeface="Times New Roman" panose="02020603050405020304" pitchFamily="18" charset="0"/>
                          <a:cs typeface="Times New Roman" panose="02020603050405020304" pitchFamily="18" charset="0"/>
                        </a:rPr>
                        <a:t>0.95 (0.90)</a:t>
                      </a:r>
                      <a:endParaRPr lang="zh-CN" sz="2400" b="1" kern="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24425887"/>
                  </a:ext>
                </a:extLst>
              </a:tr>
            </a:tbl>
          </a:graphicData>
        </a:graphic>
      </p:graphicFrame>
      <p:sp>
        <p:nvSpPr>
          <p:cNvPr id="6" name="文本框 5">
            <a:extLst>
              <a:ext uri="{FF2B5EF4-FFF2-40B4-BE49-F238E27FC236}">
                <a16:creationId xmlns:a16="http://schemas.microsoft.com/office/drawing/2014/main" id="{2075E203-9F2D-D4EF-EA86-F0D6CBE65D5F}"/>
              </a:ext>
            </a:extLst>
          </p:cNvPr>
          <p:cNvSpPr txBox="1"/>
          <p:nvPr/>
        </p:nvSpPr>
        <p:spPr>
          <a:xfrm>
            <a:off x="271708" y="5061477"/>
            <a:ext cx="11769708" cy="2246769"/>
          </a:xfrm>
          <a:prstGeom prst="rect">
            <a:avLst/>
          </a:prstGeom>
          <a:noFill/>
        </p:spPr>
        <p:txBody>
          <a:bodyPr wrap="square">
            <a:spAutoFit/>
          </a:bodyPr>
          <a:lstStyle/>
          <a:p>
            <a:pPr algn="just" eaLnBrk="1" hangingPunct="1">
              <a:lnSpc>
                <a:spcPct val="150000"/>
              </a:lnSpc>
              <a:spcBef>
                <a:spcPct val="20000"/>
              </a:spcBef>
              <a:buFont typeface="Wingdings" panose="05000000000000000000" pitchFamily="2" charset="2"/>
              <a:buChar char="Ø"/>
              <a:defRPr/>
            </a:pPr>
            <a:r>
              <a:rPr lang="en-US" altLang="zh-CN" b="1" dirty="0">
                <a:solidFill>
                  <a:srgbClr val="C00000"/>
                </a:solidFill>
                <a:latin typeface="Times New Roman" panose="02020603050405020304" pitchFamily="18" charset="0"/>
                <a:ea typeface="Times New Roman" panose="02020603050405020304" pitchFamily="18" charset="0"/>
              </a:rPr>
              <a:t>The average wind radii before landfall derived from the RS and JTWC data all exceeded 95% of the 2001–2021 historical average wind radii records from JTWC. </a:t>
            </a:r>
            <a:r>
              <a:rPr lang="en-US" altLang="zh-CN" b="1" dirty="0">
                <a:solidFill>
                  <a:srgbClr val="002060"/>
                </a:solidFill>
                <a:latin typeface="Times New Roman" panose="02020603050405020304" pitchFamily="18" charset="0"/>
                <a:ea typeface="Times New Roman" panose="02020603050405020304" pitchFamily="18" charset="0"/>
              </a:rPr>
              <a:t>In particular, </a:t>
            </a:r>
            <a:r>
              <a:rPr lang="en-US" altLang="zh-CN" b="1" dirty="0">
                <a:solidFill>
                  <a:srgbClr val="C00000"/>
                </a:solidFill>
                <a:latin typeface="Times New Roman" panose="02020603050405020304" pitchFamily="18" charset="0"/>
                <a:ea typeface="Times New Roman" panose="02020603050405020304" pitchFamily="18" charset="0"/>
              </a:rPr>
              <a:t>the AVG_R34 values from both RS and JTWC were likely in the 98th percentile of the historical AVG_R34 records from JTWC</a:t>
            </a:r>
            <a:r>
              <a:rPr lang="en-US" altLang="zh-CN" b="1" dirty="0">
                <a:solidFill>
                  <a:srgbClr val="002060"/>
                </a:solidFill>
                <a:latin typeface="Times New Roman" panose="02020603050405020304" pitchFamily="18" charset="0"/>
                <a:ea typeface="Times New Roman" panose="02020603050405020304" pitchFamily="18" charset="0"/>
              </a:rPr>
              <a:t>, indicating that the vortex structure of In-fa before landfall was extraordinarily large and represents a historical extreme. </a:t>
            </a:r>
            <a:endParaRPr kumimoji="1" lang="en-US" altLang="zh-CN" b="1" dirty="0">
              <a:solidFill>
                <a:srgbClr val="002060"/>
              </a:solidFill>
              <a:latin typeface="Times New Roman" panose="02020603050405020304" pitchFamily="18" charset="0"/>
            </a:endParaRPr>
          </a:p>
          <a:p>
            <a:endParaRPr lang="zh-CN" altLang="en-US" sz="3200" b="1" dirty="0">
              <a:solidFill>
                <a:srgbClr val="004578"/>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矩形 6">
            <a:extLst>
              <a:ext uri="{FF2B5EF4-FFF2-40B4-BE49-F238E27FC236}">
                <a16:creationId xmlns:a16="http://schemas.microsoft.com/office/drawing/2014/main" id="{0BC7E56D-218C-63FA-D74B-D875E04E4DBB}"/>
              </a:ext>
            </a:extLst>
          </p:cNvPr>
          <p:cNvSpPr/>
          <p:nvPr/>
        </p:nvSpPr>
        <p:spPr>
          <a:xfrm>
            <a:off x="160599" y="5156099"/>
            <a:ext cx="11880817" cy="1568864"/>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mc:AlternateContent xmlns:mc="http://schemas.openxmlformats.org/markup-compatibility/2006">
        <mc:Choice xmlns:am3d="http://schemas.microsoft.com/office/drawing/2017/model3d" Requires="am3d">
          <p:graphicFrame>
            <p:nvGraphicFramePr>
              <p:cNvPr id="2" name="3D 模型 1">
                <a:extLst>
                  <a:ext uri="{FF2B5EF4-FFF2-40B4-BE49-F238E27FC236}">
                    <a16:creationId xmlns:a16="http://schemas.microsoft.com/office/drawing/2014/main" id="{4FEA8A5F-5BC8-AAE4-403A-C72B2F201D02}"/>
                  </a:ext>
                </a:extLst>
              </p:cNvPr>
              <p:cNvGraphicFramePr>
                <a:graphicFrameLocks noChangeAspect="1"/>
              </p:cNvGraphicFramePr>
              <p:nvPr>
                <p:extLst>
                  <p:ext uri="{D42A27DB-BD31-4B8C-83A1-F6EECF244321}">
                    <p14:modId xmlns:p14="http://schemas.microsoft.com/office/powerpoint/2010/main" val="1852506582"/>
                  </p:ext>
                </p:extLst>
              </p:nvPr>
            </p:nvGraphicFramePr>
            <p:xfrm>
              <a:off x="10315228" y="120354"/>
              <a:ext cx="1686981" cy="824250"/>
            </p:xfrm>
            <a:graphic>
              <a:graphicData uri="http://schemas.microsoft.com/office/drawing/2017/model3d">
                <am3d:model3d r:embed="rId2">
                  <am3d:spPr>
                    <a:xfrm>
                      <a:off x="0" y="0"/>
                      <a:ext cx="1686981" cy="824250"/>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3"/>
                  </am3d:raster>
                  <am3d:objViewport viewportSz="26181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模型 1">
                <a:extLst>
                  <a:ext uri="{FF2B5EF4-FFF2-40B4-BE49-F238E27FC236}">
                    <a16:creationId xmlns:a16="http://schemas.microsoft.com/office/drawing/2014/main" id="{4FEA8A5F-5BC8-AAE4-403A-C72B2F201D02}"/>
                  </a:ext>
                </a:extLst>
              </p:cNvPr>
              <p:cNvPicPr>
                <a:picLocks noGrp="1" noRot="1" noChangeAspect="1" noMove="1" noResize="1" noEditPoints="1" noAdjustHandles="1" noChangeArrowheads="1" noChangeShapeType="1" noCrop="1"/>
              </p:cNvPicPr>
              <p:nvPr/>
            </p:nvPicPr>
            <p:blipFill>
              <a:blip r:embed="rId3"/>
              <a:stretch>
                <a:fillRect/>
              </a:stretch>
            </p:blipFill>
            <p:spPr>
              <a:xfrm>
                <a:off x="10315228" y="120354"/>
                <a:ext cx="1686981" cy="824250"/>
              </a:xfrm>
              <a:prstGeom prst="rect">
                <a:avLst/>
              </a:prstGeom>
            </p:spPr>
          </p:pic>
        </mc:Fallback>
      </mc:AlternateContent>
      <p:sp>
        <p:nvSpPr>
          <p:cNvPr id="3" name="矩形 2">
            <a:extLst>
              <a:ext uri="{FF2B5EF4-FFF2-40B4-BE49-F238E27FC236}">
                <a16:creationId xmlns:a16="http://schemas.microsoft.com/office/drawing/2014/main" id="{9A8DAD1A-1103-7DC9-F08C-B6F4601C033D}"/>
              </a:ext>
            </a:extLst>
          </p:cNvPr>
          <p:cNvSpPr/>
          <p:nvPr/>
        </p:nvSpPr>
        <p:spPr>
          <a:xfrm>
            <a:off x="0" y="1216248"/>
            <a:ext cx="12191999" cy="54143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文本框 4">
            <a:extLst>
              <a:ext uri="{FF2B5EF4-FFF2-40B4-BE49-F238E27FC236}">
                <a16:creationId xmlns:a16="http://schemas.microsoft.com/office/drawing/2014/main" id="{9263D7D8-3EA5-2FF0-7478-F19B30A42F49}"/>
              </a:ext>
            </a:extLst>
          </p:cNvPr>
          <p:cNvSpPr txBox="1"/>
          <p:nvPr/>
        </p:nvSpPr>
        <p:spPr>
          <a:xfrm>
            <a:off x="0" y="1266186"/>
            <a:ext cx="12191999" cy="1332673"/>
          </a:xfrm>
          <a:prstGeom prst="rect">
            <a:avLst/>
          </a:prstGeom>
          <a:noFill/>
        </p:spPr>
        <p:txBody>
          <a:bodyPr wrap="square">
            <a:spAutoFit/>
          </a:bodyPr>
          <a:lstStyle/>
          <a:p>
            <a:pPr algn="just" eaLnBrk="1" hangingPunct="1">
              <a:lnSpc>
                <a:spcPct val="150000"/>
              </a:lnSpc>
              <a:spcBef>
                <a:spcPct val="20000"/>
              </a:spcBef>
              <a:buFont typeface="Wingdings" panose="05000000000000000000" pitchFamily="2" charset="2"/>
              <a:buChar char="Ø"/>
              <a:defRPr/>
            </a:pPr>
            <a:r>
              <a:rPr lang="en-US" altLang="zh-CN" sz="1800" b="1" dirty="0">
                <a:solidFill>
                  <a:srgbClr val="000000"/>
                </a:solidFill>
                <a:effectLst/>
                <a:ea typeface="Times New Roman" panose="02020603050405020304" pitchFamily="18" charset="0"/>
              </a:rPr>
              <a:t> </a:t>
            </a:r>
            <a:r>
              <a:rPr lang="en-US" altLang="zh-CN" b="1" dirty="0">
                <a:solidFill>
                  <a:srgbClr val="002060"/>
                </a:solidFill>
                <a:latin typeface="Times New Roman" panose="02020603050405020304" pitchFamily="18" charset="0"/>
              </a:rPr>
              <a:t>CDFs for the average wind radii before In-fa made landfall, relative to 2001–2021 (2017–2021) JTWC wind radii records.</a:t>
            </a:r>
            <a:endParaRPr lang="zh-CN" altLang="zh-CN" b="1" dirty="0">
              <a:solidFill>
                <a:srgbClr val="002060"/>
              </a:solidFill>
              <a:latin typeface="Times New Roman" panose="02020603050405020304" pitchFamily="18" charset="0"/>
            </a:endParaRPr>
          </a:p>
          <a:p>
            <a:pPr algn="just" eaLnBrk="1" hangingPunct="1">
              <a:spcBef>
                <a:spcPct val="20000"/>
              </a:spcBef>
              <a:buFont typeface="Wingdings" panose="05000000000000000000" pitchFamily="2" charset="2"/>
              <a:buChar char="Ø"/>
              <a:defRPr/>
            </a:pPr>
            <a:endParaRPr lang="en-US" altLang="zh-CN" b="1" dirty="0">
              <a:solidFill>
                <a:srgbClr val="002060"/>
              </a:solidFill>
              <a:latin typeface="Times New Roman" panose="02020603050405020304" pitchFamily="18" charset="0"/>
            </a:endParaRPr>
          </a:p>
          <a:p>
            <a:endParaRPr lang="zh-CN" altLang="en-US" sz="3200" b="1" dirty="0">
              <a:solidFill>
                <a:srgbClr val="004578"/>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椭圆 7">
            <a:extLst>
              <a:ext uri="{FF2B5EF4-FFF2-40B4-BE49-F238E27FC236}">
                <a16:creationId xmlns:a16="http://schemas.microsoft.com/office/drawing/2014/main" id="{80846376-CA02-DFC8-424C-BE9F15791772}"/>
              </a:ext>
            </a:extLst>
          </p:cNvPr>
          <p:cNvSpPr/>
          <p:nvPr/>
        </p:nvSpPr>
        <p:spPr>
          <a:xfrm>
            <a:off x="10552175" y="4178808"/>
            <a:ext cx="576073" cy="56692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9" name="椭圆 8">
            <a:extLst>
              <a:ext uri="{FF2B5EF4-FFF2-40B4-BE49-F238E27FC236}">
                <a16:creationId xmlns:a16="http://schemas.microsoft.com/office/drawing/2014/main" id="{80846376-CA02-DFC8-424C-BE9F15791772}"/>
              </a:ext>
            </a:extLst>
          </p:cNvPr>
          <p:cNvSpPr/>
          <p:nvPr/>
        </p:nvSpPr>
        <p:spPr>
          <a:xfrm>
            <a:off x="3648456" y="3218689"/>
            <a:ext cx="777240" cy="144475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Tree>
    <p:extLst>
      <p:ext uri="{BB962C8B-B14F-4D97-AF65-F5344CB8AC3E}">
        <p14:creationId xmlns:p14="http://schemas.microsoft.com/office/powerpoint/2010/main" val="1515508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1000"/>
                                  </p:stCondLst>
                                  <p:childTnLst>
                                    <p:animRot by="21600000">
                                      <p:cBhvr>
                                        <p:cTn id="6" dur="20000" fill="hold"/>
                                        <p:tgtEl>
                                          <p:spTgt spid="2"/>
                                        </p:tgtEl>
                                        <p:attrNameLst>
                                          <p:attrName>3d.view.rotation.y</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74B5"/>
            </a:gs>
            <a:gs pos="53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77B5F84E-528E-4599-A565-4BD377B64B48}"/>
              </a:ext>
            </a:extLst>
          </p:cNvPr>
          <p:cNvGrpSpPr/>
          <p:nvPr/>
        </p:nvGrpSpPr>
        <p:grpSpPr>
          <a:xfrm>
            <a:off x="0" y="-217191"/>
            <a:ext cx="12193588" cy="1436391"/>
            <a:chOff x="-1588" y="79375"/>
            <a:chExt cx="12193588" cy="1477963"/>
          </a:xfrm>
        </p:grpSpPr>
        <p:sp>
          <p:nvSpPr>
            <p:cNvPr id="36" name="任意形状 135">
              <a:extLst>
                <a:ext uri="{FF2B5EF4-FFF2-40B4-BE49-F238E27FC236}">
                  <a16:creationId xmlns:a16="http://schemas.microsoft.com/office/drawing/2014/main" id="{AD280E91-2831-425A-9FF0-1765A861F013}"/>
                </a:ext>
              </a:extLst>
            </p:cNvPr>
            <p:cNvSpPr/>
            <p:nvPr/>
          </p:nvSpPr>
          <p:spPr>
            <a:xfrm rot="16200000">
              <a:off x="743743" y="-429418"/>
              <a:ext cx="123825" cy="1614488"/>
            </a:xfrm>
            <a:custGeom>
              <a:avLst/>
              <a:gdLst>
                <a:gd name="connsiteX0" fmla="*/ 124792 w 124792"/>
                <a:gd name="connsiteY0" fmla="*/ 2 h 1615180"/>
                <a:gd name="connsiteX1" fmla="*/ 124792 w 124792"/>
                <a:gd name="connsiteY1" fmla="*/ 1615180 h 1615180"/>
                <a:gd name="connsiteX2" fmla="*/ 116959 w 124792"/>
                <a:gd name="connsiteY2" fmla="*/ 1589947 h 1615180"/>
                <a:gd name="connsiteX3" fmla="*/ 63113 w 124792"/>
                <a:gd name="connsiteY3" fmla="*/ 1490742 h 1615180"/>
                <a:gd name="connsiteX4" fmla="*/ 0 w 124792"/>
                <a:gd name="connsiteY4" fmla="*/ 1414249 h 1615180"/>
                <a:gd name="connsiteX5" fmla="*/ 0 w 124792"/>
                <a:gd name="connsiteY5" fmla="*/ 0 h 1615180"/>
                <a:gd name="connsiteX6" fmla="*/ 124792 w 124792"/>
                <a:gd name="connsiteY6" fmla="*/ 2 h 1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2" h="1615180">
                  <a:moveTo>
                    <a:pt x="124792" y="2"/>
                  </a:moveTo>
                  <a:lnTo>
                    <a:pt x="124792" y="1615180"/>
                  </a:lnTo>
                  <a:lnTo>
                    <a:pt x="116959" y="1589947"/>
                  </a:lnTo>
                  <a:cubicBezTo>
                    <a:pt x="102183" y="1555011"/>
                    <a:pt x="84103" y="1521813"/>
                    <a:pt x="63113" y="1490742"/>
                  </a:cubicBezTo>
                  <a:lnTo>
                    <a:pt x="0" y="1414249"/>
                  </a:lnTo>
                  <a:lnTo>
                    <a:pt x="0" y="0"/>
                  </a:lnTo>
                  <a:lnTo>
                    <a:pt x="124792" y="2"/>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任意形状 134">
              <a:extLst>
                <a:ext uri="{FF2B5EF4-FFF2-40B4-BE49-F238E27FC236}">
                  <a16:creationId xmlns:a16="http://schemas.microsoft.com/office/drawing/2014/main" id="{90DE13D9-7B54-4E0E-A54D-5CFE12445AEB}"/>
                </a:ext>
              </a:extLst>
            </p:cNvPr>
            <p:cNvSpPr/>
            <p:nvPr/>
          </p:nvSpPr>
          <p:spPr>
            <a:xfrm rot="16200000">
              <a:off x="595312" y="-38100"/>
              <a:ext cx="125413" cy="1319213"/>
            </a:xfrm>
            <a:custGeom>
              <a:avLst/>
              <a:gdLst>
                <a:gd name="connsiteX0" fmla="*/ 124792 w 124792"/>
                <a:gd name="connsiteY0" fmla="*/ 0 h 1319998"/>
                <a:gd name="connsiteX1" fmla="*/ 124792 w 124792"/>
                <a:gd name="connsiteY1" fmla="*/ 1319998 h 1319998"/>
                <a:gd name="connsiteX2" fmla="*/ 49528 w 124792"/>
                <a:gd name="connsiteY2" fmla="*/ 1279147 h 1319998"/>
                <a:gd name="connsiteX3" fmla="*/ 0 w 124792"/>
                <a:gd name="connsiteY3" fmla="*/ 1263772 h 1319998"/>
                <a:gd name="connsiteX4" fmla="*/ 0 w 124792"/>
                <a:gd name="connsiteY4" fmla="*/ 0 h 1319998"/>
                <a:gd name="connsiteX5" fmla="*/ 124792 w 124792"/>
                <a:gd name="connsiteY5" fmla="*/ 0 h 13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998">
                  <a:moveTo>
                    <a:pt x="124792" y="0"/>
                  </a:moveTo>
                  <a:lnTo>
                    <a:pt x="124792" y="1319998"/>
                  </a:lnTo>
                  <a:lnTo>
                    <a:pt x="49528" y="1279147"/>
                  </a:lnTo>
                  <a:lnTo>
                    <a:pt x="0" y="1263772"/>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任意形状 133">
              <a:extLst>
                <a:ext uri="{FF2B5EF4-FFF2-40B4-BE49-F238E27FC236}">
                  <a16:creationId xmlns:a16="http://schemas.microsoft.com/office/drawing/2014/main" id="{1A983AB0-6451-4C83-8E68-780527A9FAD3}"/>
                </a:ext>
              </a:extLst>
            </p:cNvPr>
            <p:cNvSpPr/>
            <p:nvPr/>
          </p:nvSpPr>
          <p:spPr>
            <a:xfrm rot="16200000">
              <a:off x="554832" y="242093"/>
              <a:ext cx="125412" cy="1238251"/>
            </a:xfrm>
            <a:custGeom>
              <a:avLst/>
              <a:gdLst>
                <a:gd name="connsiteX0" fmla="*/ 124792 w 124792"/>
                <a:gd name="connsiteY0" fmla="*/ 0 h 1239543"/>
                <a:gd name="connsiteX1" fmla="*/ 124792 w 124792"/>
                <a:gd name="connsiteY1" fmla="*/ 1239543 h 1239543"/>
                <a:gd name="connsiteX2" fmla="*/ 62397 w 124792"/>
                <a:gd name="connsiteY2" fmla="*/ 1233253 h 1239543"/>
                <a:gd name="connsiteX3" fmla="*/ 0 w 124792"/>
                <a:gd name="connsiteY3" fmla="*/ 1239543 h 1239543"/>
                <a:gd name="connsiteX4" fmla="*/ 0 w 124792"/>
                <a:gd name="connsiteY4" fmla="*/ 0 h 1239543"/>
                <a:gd name="connsiteX5" fmla="*/ 124792 w 124792"/>
                <a:gd name="connsiteY5" fmla="*/ 0 h 12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239543">
                  <a:moveTo>
                    <a:pt x="124792" y="0"/>
                  </a:moveTo>
                  <a:lnTo>
                    <a:pt x="124792" y="1239543"/>
                  </a:lnTo>
                  <a:lnTo>
                    <a:pt x="62397" y="1233253"/>
                  </a:lnTo>
                  <a:lnTo>
                    <a:pt x="0" y="123954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任意形状 132">
              <a:extLst>
                <a:ext uri="{FF2B5EF4-FFF2-40B4-BE49-F238E27FC236}">
                  <a16:creationId xmlns:a16="http://schemas.microsoft.com/office/drawing/2014/main" id="{BEA126F8-8210-42AD-AAE6-7C81C24BF8E1}"/>
                </a:ext>
              </a:extLst>
            </p:cNvPr>
            <p:cNvSpPr/>
            <p:nvPr/>
          </p:nvSpPr>
          <p:spPr>
            <a:xfrm rot="16200000">
              <a:off x="596106" y="440531"/>
              <a:ext cx="123825" cy="1319213"/>
            </a:xfrm>
            <a:custGeom>
              <a:avLst/>
              <a:gdLst>
                <a:gd name="connsiteX0" fmla="*/ 124792 w 124792"/>
                <a:gd name="connsiteY0" fmla="*/ 0 h 1319323"/>
                <a:gd name="connsiteX1" fmla="*/ 124792 w 124792"/>
                <a:gd name="connsiteY1" fmla="*/ 1263386 h 1319323"/>
                <a:gd name="connsiteX2" fmla="*/ 74020 w 124792"/>
                <a:gd name="connsiteY2" fmla="*/ 1279147 h 1319323"/>
                <a:gd name="connsiteX3" fmla="*/ 0 w 124792"/>
                <a:gd name="connsiteY3" fmla="*/ 1319323 h 1319323"/>
                <a:gd name="connsiteX4" fmla="*/ 0 w 124792"/>
                <a:gd name="connsiteY4" fmla="*/ 0 h 1319323"/>
                <a:gd name="connsiteX5" fmla="*/ 124792 w 124792"/>
                <a:gd name="connsiteY5" fmla="*/ 0 h 13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323">
                  <a:moveTo>
                    <a:pt x="124792" y="0"/>
                  </a:moveTo>
                  <a:lnTo>
                    <a:pt x="124792" y="1263386"/>
                  </a:lnTo>
                  <a:lnTo>
                    <a:pt x="74020" y="1279147"/>
                  </a:lnTo>
                  <a:lnTo>
                    <a:pt x="0" y="131932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任意形状 131">
              <a:extLst>
                <a:ext uri="{FF2B5EF4-FFF2-40B4-BE49-F238E27FC236}">
                  <a16:creationId xmlns:a16="http://schemas.microsoft.com/office/drawing/2014/main" id="{87999705-2284-40B3-B52E-8178118AAB7F}"/>
                </a:ext>
              </a:extLst>
            </p:cNvPr>
            <p:cNvSpPr/>
            <p:nvPr/>
          </p:nvSpPr>
          <p:spPr>
            <a:xfrm rot="16200000">
              <a:off x="734218" y="540544"/>
              <a:ext cx="125413" cy="1597026"/>
            </a:xfrm>
            <a:custGeom>
              <a:avLst/>
              <a:gdLst>
                <a:gd name="connsiteX0" fmla="*/ 124793 w 124793"/>
                <a:gd name="connsiteY0" fmla="*/ 0 h 1596957"/>
                <a:gd name="connsiteX1" fmla="*/ 124793 w 124793"/>
                <a:gd name="connsiteY1" fmla="*/ 1407391 h 1596957"/>
                <a:gd name="connsiteX2" fmla="*/ 56022 w 124793"/>
                <a:gd name="connsiteY2" fmla="*/ 1490742 h 1596957"/>
                <a:gd name="connsiteX3" fmla="*/ 2176 w 124793"/>
                <a:gd name="connsiteY3" fmla="*/ 1589947 h 1596957"/>
                <a:gd name="connsiteX4" fmla="*/ 0 w 124793"/>
                <a:gd name="connsiteY4" fmla="*/ 1596957 h 1596957"/>
                <a:gd name="connsiteX5" fmla="*/ 1 w 124793"/>
                <a:gd name="connsiteY5" fmla="*/ 0 h 1596957"/>
                <a:gd name="connsiteX6" fmla="*/ 124793 w 124793"/>
                <a:gd name="connsiteY6" fmla="*/ 0 h 15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3" h="1596957">
                  <a:moveTo>
                    <a:pt x="124793" y="0"/>
                  </a:moveTo>
                  <a:lnTo>
                    <a:pt x="124793" y="1407391"/>
                  </a:lnTo>
                  <a:lnTo>
                    <a:pt x="56022" y="1490742"/>
                  </a:lnTo>
                  <a:cubicBezTo>
                    <a:pt x="35032" y="1521813"/>
                    <a:pt x="16952" y="1555011"/>
                    <a:pt x="2176" y="1589947"/>
                  </a:cubicBezTo>
                  <a:lnTo>
                    <a:pt x="0" y="1596957"/>
                  </a:lnTo>
                  <a:lnTo>
                    <a:pt x="1" y="0"/>
                  </a:lnTo>
                  <a:lnTo>
                    <a:pt x="124793"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5" name="组合 44">
              <a:extLst>
                <a:ext uri="{FF2B5EF4-FFF2-40B4-BE49-F238E27FC236}">
                  <a16:creationId xmlns:a16="http://schemas.microsoft.com/office/drawing/2014/main" id="{2507E356-BFF6-44EB-8ECB-ED77F3014010}"/>
                </a:ext>
              </a:extLst>
            </p:cNvPr>
            <p:cNvGrpSpPr/>
            <p:nvPr/>
          </p:nvGrpSpPr>
          <p:grpSpPr>
            <a:xfrm>
              <a:off x="1382713" y="79375"/>
              <a:ext cx="10809287" cy="1477963"/>
              <a:chOff x="1382713" y="79375"/>
              <a:chExt cx="10809287" cy="1477963"/>
            </a:xfrm>
          </p:grpSpPr>
          <p:sp>
            <p:nvSpPr>
              <p:cNvPr id="46" name="任意形状 156">
                <a:extLst>
                  <a:ext uri="{FF2B5EF4-FFF2-40B4-BE49-F238E27FC236}">
                    <a16:creationId xmlns:a16="http://schemas.microsoft.com/office/drawing/2014/main" id="{EA9F76A8-165C-4D7F-A6F9-7C5C48ADA12B}"/>
                  </a:ext>
                </a:extLst>
              </p:cNvPr>
              <p:cNvSpPr/>
              <p:nvPr/>
            </p:nvSpPr>
            <p:spPr>
              <a:xfrm rot="10800000">
                <a:off x="8374063" y="79375"/>
                <a:ext cx="657225" cy="236538"/>
              </a:xfrm>
              <a:custGeom>
                <a:avLst/>
                <a:gdLst>
                  <a:gd name="connsiteX0" fmla="*/ 404366 w 656792"/>
                  <a:gd name="connsiteY0" fmla="*/ 235639 h 235639"/>
                  <a:gd name="connsiteX1" fmla="*/ 0 w 656792"/>
                  <a:gd name="connsiteY1" fmla="*/ 235639 h 235639"/>
                  <a:gd name="connsiteX2" fmla="*/ 252426 w 656792"/>
                  <a:gd name="connsiteY2" fmla="*/ 0 h 235639"/>
                  <a:gd name="connsiteX3" fmla="*/ 656792 w 656792"/>
                  <a:gd name="connsiteY3" fmla="*/ 0 h 235639"/>
                  <a:gd name="connsiteX4" fmla="*/ 404366 w 656792"/>
                  <a:gd name="connsiteY4" fmla="*/ 235639 h 2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92" h="235639">
                    <a:moveTo>
                      <a:pt x="404366" y="235639"/>
                    </a:moveTo>
                    <a:lnTo>
                      <a:pt x="0" y="235639"/>
                    </a:lnTo>
                    <a:lnTo>
                      <a:pt x="252426" y="0"/>
                    </a:lnTo>
                    <a:lnTo>
                      <a:pt x="656792" y="0"/>
                    </a:lnTo>
                    <a:lnTo>
                      <a:pt x="404366" y="235639"/>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7" name="组合 46">
                <a:extLst>
                  <a:ext uri="{FF2B5EF4-FFF2-40B4-BE49-F238E27FC236}">
                    <a16:creationId xmlns:a16="http://schemas.microsoft.com/office/drawing/2014/main" id="{3339FAB0-F477-43D0-86A1-CA41C2A85288}"/>
                  </a:ext>
                </a:extLst>
              </p:cNvPr>
              <p:cNvGrpSpPr/>
              <p:nvPr/>
            </p:nvGrpSpPr>
            <p:grpSpPr>
              <a:xfrm>
                <a:off x="1382713" y="315913"/>
                <a:ext cx="10809287" cy="1241425"/>
                <a:chOff x="1382713" y="315913"/>
                <a:chExt cx="10809287" cy="1241425"/>
              </a:xfrm>
            </p:grpSpPr>
            <p:sp>
              <p:nvSpPr>
                <p:cNvPr id="48" name="任意形状 152">
                  <a:extLst>
                    <a:ext uri="{FF2B5EF4-FFF2-40B4-BE49-F238E27FC236}">
                      <a16:creationId xmlns:a16="http://schemas.microsoft.com/office/drawing/2014/main" id="{B47C1A70-AA79-431B-9FBD-A211B2A53DF6}"/>
                    </a:ext>
                  </a:extLst>
                </p:cNvPr>
                <p:cNvSpPr/>
                <p:nvPr/>
              </p:nvSpPr>
              <p:spPr>
                <a:xfrm rot="10800000">
                  <a:off x="1382713" y="315913"/>
                  <a:ext cx="6991350" cy="1085850"/>
                </a:xfrm>
                <a:custGeom>
                  <a:avLst/>
                  <a:gdLst>
                    <a:gd name="connsiteX0" fmla="*/ 6448497 w 6991631"/>
                    <a:gd name="connsiteY0" fmla="*/ 1086268 h 1086268"/>
                    <a:gd name="connsiteX1" fmla="*/ 0 w 6991631"/>
                    <a:gd name="connsiteY1" fmla="*/ 1086268 h 1086268"/>
                    <a:gd name="connsiteX2" fmla="*/ 1163654 w 6991631"/>
                    <a:gd name="connsiteY2" fmla="*/ 0 h 1086268"/>
                    <a:gd name="connsiteX3" fmla="*/ 6448497 w 6991631"/>
                    <a:gd name="connsiteY3" fmla="*/ 0 h 1086268"/>
                    <a:gd name="connsiteX4" fmla="*/ 6991631 w 6991631"/>
                    <a:gd name="connsiteY4" fmla="*/ 543134 h 1086268"/>
                    <a:gd name="connsiteX5" fmla="*/ 6448497 w 6991631"/>
                    <a:gd name="connsiteY5" fmla="*/ 1086268 h 10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631" h="1086268">
                      <a:moveTo>
                        <a:pt x="6448497" y="1086268"/>
                      </a:moveTo>
                      <a:lnTo>
                        <a:pt x="0" y="1086268"/>
                      </a:lnTo>
                      <a:lnTo>
                        <a:pt x="1163654" y="0"/>
                      </a:lnTo>
                      <a:lnTo>
                        <a:pt x="6448497" y="0"/>
                      </a:lnTo>
                      <a:cubicBezTo>
                        <a:pt x="6748462" y="0"/>
                        <a:pt x="6991631" y="243169"/>
                        <a:pt x="6991631" y="543134"/>
                      </a:cubicBezTo>
                      <a:cubicBezTo>
                        <a:pt x="6991631" y="843099"/>
                        <a:pt x="6748462" y="1086268"/>
                        <a:pt x="6448497" y="1086268"/>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文本框 49">
                  <a:extLst>
                    <a:ext uri="{FF2B5EF4-FFF2-40B4-BE49-F238E27FC236}">
                      <a16:creationId xmlns:a16="http://schemas.microsoft.com/office/drawing/2014/main" id="{9E0E8C88-F2FC-4D2C-9F47-513F8A1969A2}"/>
                    </a:ext>
                  </a:extLst>
                </p:cNvPr>
                <p:cNvSpPr txBox="1"/>
                <p:nvPr/>
              </p:nvSpPr>
              <p:spPr>
                <a:xfrm>
                  <a:off x="1822450" y="582613"/>
                  <a:ext cx="390525"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宋体" panose="02010600030101010101" pitchFamily="2" charset="-122"/>
                    <a:cs typeface="宋体" panose="02010600030101010101" pitchFamily="2" charset="-122"/>
                  </a:endParaRPr>
                </a:p>
              </p:txBody>
            </p:sp>
            <p:sp>
              <p:nvSpPr>
                <p:cNvPr id="52" name="任意形状 157">
                  <a:extLst>
                    <a:ext uri="{FF2B5EF4-FFF2-40B4-BE49-F238E27FC236}">
                      <a16:creationId xmlns:a16="http://schemas.microsoft.com/office/drawing/2014/main" id="{A405A89E-CCE3-42DD-BB8E-64F9C44CA1D2}"/>
                    </a:ext>
                  </a:extLst>
                </p:cNvPr>
                <p:cNvSpPr/>
                <p:nvPr/>
              </p:nvSpPr>
              <p:spPr>
                <a:xfrm rot="10800000">
                  <a:off x="7615238" y="315913"/>
                  <a:ext cx="4576762" cy="1085850"/>
                </a:xfrm>
                <a:custGeom>
                  <a:avLst/>
                  <a:gdLst>
                    <a:gd name="connsiteX0" fmla="*/ 3412957 w 4576611"/>
                    <a:gd name="connsiteY0" fmla="*/ 1086268 h 1086268"/>
                    <a:gd name="connsiteX1" fmla="*/ 0 w 4576611"/>
                    <a:gd name="connsiteY1" fmla="*/ 1086268 h 1086268"/>
                    <a:gd name="connsiteX2" fmla="*/ 0 w 4576611"/>
                    <a:gd name="connsiteY2" fmla="*/ 0 h 1086268"/>
                    <a:gd name="connsiteX3" fmla="*/ 4576611 w 4576611"/>
                    <a:gd name="connsiteY3" fmla="*/ 0 h 1086268"/>
                    <a:gd name="connsiteX4" fmla="*/ 3412957 w 4576611"/>
                    <a:gd name="connsiteY4" fmla="*/ 1086268 h 108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611" h="1086268">
                      <a:moveTo>
                        <a:pt x="3412957" y="1086268"/>
                      </a:moveTo>
                      <a:lnTo>
                        <a:pt x="0" y="1086268"/>
                      </a:lnTo>
                      <a:lnTo>
                        <a:pt x="0" y="0"/>
                      </a:lnTo>
                      <a:lnTo>
                        <a:pt x="4576611" y="0"/>
                      </a:lnTo>
                      <a:lnTo>
                        <a:pt x="3412957" y="1086268"/>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任意形状 158">
                  <a:extLst>
                    <a:ext uri="{FF2B5EF4-FFF2-40B4-BE49-F238E27FC236}">
                      <a16:creationId xmlns:a16="http://schemas.microsoft.com/office/drawing/2014/main" id="{F48BF60E-D11C-42B0-ADA5-C179ABB43F58}"/>
                    </a:ext>
                  </a:extLst>
                </p:cNvPr>
                <p:cNvSpPr/>
                <p:nvPr/>
              </p:nvSpPr>
              <p:spPr>
                <a:xfrm rot="10800000">
                  <a:off x="7043738" y="1401763"/>
                  <a:ext cx="571500" cy="155575"/>
                </a:xfrm>
                <a:custGeom>
                  <a:avLst/>
                  <a:gdLst>
                    <a:gd name="connsiteX0" fmla="*/ 404366 w 570981"/>
                    <a:gd name="connsiteY0" fmla="*/ 155535 h 155535"/>
                    <a:gd name="connsiteX1" fmla="*/ 0 w 570981"/>
                    <a:gd name="connsiteY1" fmla="*/ 155535 h 155535"/>
                    <a:gd name="connsiteX2" fmla="*/ 166615 w 570981"/>
                    <a:gd name="connsiteY2" fmla="*/ 0 h 155535"/>
                    <a:gd name="connsiteX3" fmla="*/ 570981 w 570981"/>
                    <a:gd name="connsiteY3" fmla="*/ 0 h 155535"/>
                    <a:gd name="connsiteX4" fmla="*/ 404366 w 570981"/>
                    <a:gd name="connsiteY4" fmla="*/ 155535 h 15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1" h="155535">
                      <a:moveTo>
                        <a:pt x="404366" y="155535"/>
                      </a:moveTo>
                      <a:lnTo>
                        <a:pt x="0" y="155535"/>
                      </a:lnTo>
                      <a:lnTo>
                        <a:pt x="166615" y="0"/>
                      </a:lnTo>
                      <a:lnTo>
                        <a:pt x="570981" y="0"/>
                      </a:lnTo>
                      <a:lnTo>
                        <a:pt x="404366" y="155535"/>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pic>
        <p:nvPicPr>
          <p:cNvPr id="3" name="图片 2" descr="图片包含 游戏机, 灯光&#10;&#10;描述已自动生成">
            <a:extLst>
              <a:ext uri="{FF2B5EF4-FFF2-40B4-BE49-F238E27FC236}">
                <a16:creationId xmlns:a16="http://schemas.microsoft.com/office/drawing/2014/main" id="{30322131-3108-1420-47C6-229B50EBA153}"/>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14984" y="1068000"/>
            <a:ext cx="10076688" cy="4911375"/>
          </a:xfrm>
          <a:prstGeom prst="rect">
            <a:avLst/>
          </a:prstGeom>
          <a:noFill/>
          <a:ln>
            <a:noFill/>
          </a:ln>
        </p:spPr>
      </p:pic>
      <p:grpSp>
        <p:nvGrpSpPr>
          <p:cNvPr id="4" name="组合 3">
            <a:extLst>
              <a:ext uri="{FF2B5EF4-FFF2-40B4-BE49-F238E27FC236}">
                <a16:creationId xmlns:a16="http://schemas.microsoft.com/office/drawing/2014/main" id="{8A561157-8F85-4289-5908-59E65775ECED}"/>
              </a:ext>
            </a:extLst>
          </p:cNvPr>
          <p:cNvGrpSpPr/>
          <p:nvPr/>
        </p:nvGrpSpPr>
        <p:grpSpPr>
          <a:xfrm>
            <a:off x="1" y="5996106"/>
            <a:ext cx="12191999" cy="2219069"/>
            <a:chOff x="14542061" y="-6592788"/>
            <a:chExt cx="18620207" cy="14493647"/>
          </a:xfrm>
        </p:grpSpPr>
        <p:sp>
          <p:nvSpPr>
            <p:cNvPr id="5" name="文本框 4">
              <a:extLst>
                <a:ext uri="{FF2B5EF4-FFF2-40B4-BE49-F238E27FC236}">
                  <a16:creationId xmlns:a16="http://schemas.microsoft.com/office/drawing/2014/main" id="{325CCCF7-FF34-B33A-11E0-C79AE2E08423}"/>
                </a:ext>
              </a:extLst>
            </p:cNvPr>
            <p:cNvSpPr txBox="1"/>
            <p:nvPr/>
          </p:nvSpPr>
          <p:spPr>
            <a:xfrm>
              <a:off x="14746880" y="-6592788"/>
              <a:ext cx="18125531" cy="14493647"/>
            </a:xfrm>
            <a:prstGeom prst="rect">
              <a:avLst/>
            </a:prstGeom>
            <a:noFill/>
          </p:spPr>
          <p:txBody>
            <a:bodyPr wrap="square">
              <a:spAutoFit/>
            </a:bodyPr>
            <a:lstStyle/>
            <a:p>
              <a:pPr algn="just" eaLnBrk="1" hangingPunct="1">
                <a:lnSpc>
                  <a:spcPct val="150000"/>
                </a:lnSpc>
                <a:spcBef>
                  <a:spcPct val="20000"/>
                </a:spcBef>
                <a:buFont typeface="Wingdings" panose="05000000000000000000" pitchFamily="2" charset="2"/>
                <a:buChar char="Ø"/>
                <a:defRPr/>
              </a:pPr>
              <a:r>
                <a:rPr lang="zh-CN" altLang="zh-CN" sz="1800" b="1" dirty="0">
                  <a:solidFill>
                    <a:srgbClr val="000000"/>
                  </a:solidFill>
                  <a:effectLst/>
                  <a:ea typeface="Times New Roman" panose="02020603050405020304" pitchFamily="18" charset="0"/>
                </a:rPr>
                <a:t> </a:t>
              </a:r>
              <a:r>
                <a:rPr lang="en-US" altLang="zh-CN" b="1" dirty="0">
                  <a:solidFill>
                    <a:srgbClr val="002060"/>
                  </a:solidFill>
                  <a:effectLst/>
                  <a:latin typeface="Times New Roman" panose="02020603050405020304" pitchFamily="18" charset="0"/>
                  <a:ea typeface="Calibri" panose="020F0502020204030204" pitchFamily="34" charset="0"/>
                </a:rPr>
                <a:t>Storm-centered 85–92 GHz microwave brightness temperature (K) for In-fa recorded in AMSR2</a:t>
              </a:r>
              <a:r>
                <a:rPr lang="zh-CN" altLang="en-US" b="1" dirty="0">
                  <a:solidFill>
                    <a:srgbClr val="002060"/>
                  </a:solidFill>
                  <a:effectLst/>
                  <a:latin typeface="Times New Roman" panose="02020603050405020304" pitchFamily="18" charset="0"/>
                  <a:ea typeface="Calibri" panose="020F0502020204030204" pitchFamily="34" charset="0"/>
                </a:rPr>
                <a:t>，</a:t>
              </a:r>
              <a:r>
                <a:rPr lang="en-US" altLang="zh-CN" b="1" dirty="0">
                  <a:solidFill>
                    <a:srgbClr val="002060"/>
                  </a:solidFill>
                  <a:effectLst/>
                  <a:latin typeface="Times New Roman" panose="02020603050405020304" pitchFamily="18" charset="0"/>
                  <a:ea typeface="Calibri" panose="020F0502020204030204" pitchFamily="34" charset="0"/>
                </a:rPr>
                <a:t>SSMIS-16</a:t>
              </a:r>
              <a:r>
                <a:rPr lang="zh-CN" altLang="en-US" b="1" dirty="0">
                  <a:solidFill>
                    <a:srgbClr val="002060"/>
                  </a:solidFill>
                  <a:effectLst/>
                  <a:latin typeface="Times New Roman" panose="02020603050405020304" pitchFamily="18" charset="0"/>
                  <a:ea typeface="Calibri" panose="020F0502020204030204" pitchFamily="34" charset="0"/>
                </a:rPr>
                <a:t>，</a:t>
              </a:r>
              <a:r>
                <a:rPr lang="en-US" altLang="zh-CN" b="1" dirty="0">
                  <a:solidFill>
                    <a:srgbClr val="002060"/>
                  </a:solidFill>
                  <a:effectLst/>
                  <a:latin typeface="Times New Roman" panose="02020603050405020304" pitchFamily="18" charset="0"/>
                  <a:ea typeface="Calibri" panose="020F0502020204030204" pitchFamily="34" charset="0"/>
                </a:rPr>
                <a:t>17 imagery. White dashed circles indicate radial rings at 50 km intervals.</a:t>
              </a:r>
              <a:endParaRPr lang="en-US" altLang="zh-CN" b="1" dirty="0">
                <a:solidFill>
                  <a:srgbClr val="002060"/>
                </a:solidFill>
                <a:effectLst/>
                <a:latin typeface="Times New Roman" panose="02020603050405020304" pitchFamily="18" charset="0"/>
                <a:ea typeface="Times New Roman" panose="02020603050405020304" pitchFamily="18" charset="0"/>
              </a:endParaRPr>
            </a:p>
            <a:p>
              <a:pPr algn="just" eaLnBrk="1" hangingPunct="1">
                <a:lnSpc>
                  <a:spcPct val="150000"/>
                </a:lnSpc>
                <a:spcBef>
                  <a:spcPct val="20000"/>
                </a:spcBef>
                <a:buFont typeface="Wingdings" panose="05000000000000000000" pitchFamily="2" charset="2"/>
                <a:buChar char="Ø"/>
                <a:defRPr/>
              </a:pPr>
              <a:endParaRPr lang="zh-CN" altLang="zh-CN" sz="1800" dirty="0">
                <a:effectLst/>
                <a:latin typeface="Times New Roman" panose="02020603050405020304" pitchFamily="18" charset="0"/>
                <a:ea typeface="Times New Roman" panose="02020603050405020304" pitchFamily="18" charset="0"/>
              </a:endParaRPr>
            </a:p>
            <a:p>
              <a:pPr algn="just" eaLnBrk="1" hangingPunct="1">
                <a:spcBef>
                  <a:spcPct val="20000"/>
                </a:spcBef>
                <a:buFont typeface="Wingdings" panose="05000000000000000000" pitchFamily="2" charset="2"/>
                <a:buChar char="Ø"/>
                <a:defRPr/>
              </a:pPr>
              <a:endParaRPr kumimoji="1" lang="en-US" altLang="zh-CN" b="1" dirty="0">
                <a:solidFill>
                  <a:srgbClr val="C00000"/>
                </a:solidFill>
                <a:latin typeface="Times New Roman" panose="02020603050405020304" pitchFamily="18" charset="0"/>
              </a:endParaRPr>
            </a:p>
            <a:p>
              <a:endParaRPr lang="zh-CN" altLang="en-US" sz="3200" b="1" dirty="0">
                <a:solidFill>
                  <a:srgbClr val="004578"/>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矩形 5">
              <a:extLst>
                <a:ext uri="{FF2B5EF4-FFF2-40B4-BE49-F238E27FC236}">
                  <a16:creationId xmlns:a16="http://schemas.microsoft.com/office/drawing/2014/main" id="{71FBAFA3-9B41-47C5-C650-7F174936CD85}"/>
                </a:ext>
              </a:extLst>
            </p:cNvPr>
            <p:cNvSpPr/>
            <p:nvPr/>
          </p:nvSpPr>
          <p:spPr>
            <a:xfrm>
              <a:off x="14542061" y="-6592788"/>
              <a:ext cx="18620207" cy="554647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8" name="文本框 7">
            <a:extLst>
              <a:ext uri="{FF2B5EF4-FFF2-40B4-BE49-F238E27FC236}">
                <a16:creationId xmlns:a16="http://schemas.microsoft.com/office/drawing/2014/main" id="{61A951CB-8EDB-D5B0-A0E9-EFBF68CC221B}"/>
              </a:ext>
            </a:extLst>
          </p:cNvPr>
          <p:cNvSpPr txBox="1"/>
          <p:nvPr/>
        </p:nvSpPr>
        <p:spPr>
          <a:xfrm>
            <a:off x="2591890" y="177078"/>
            <a:ext cx="7168063"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Discussion results</a:t>
            </a:r>
          </a:p>
        </p:txBody>
      </p:sp>
      <mc:AlternateContent xmlns:mc="http://schemas.openxmlformats.org/markup-compatibility/2006">
        <mc:Choice xmlns:am3d="http://schemas.microsoft.com/office/drawing/2017/model3d" Requires="am3d">
          <p:graphicFrame>
            <p:nvGraphicFramePr>
              <p:cNvPr id="2" name="3D 模型 1">
                <a:extLst>
                  <a:ext uri="{FF2B5EF4-FFF2-40B4-BE49-F238E27FC236}">
                    <a16:creationId xmlns:a16="http://schemas.microsoft.com/office/drawing/2014/main" id="{AE296F04-EBEA-A29A-F7EA-677788A9DA59}"/>
                  </a:ext>
                </a:extLst>
              </p:cNvPr>
              <p:cNvGraphicFramePr>
                <a:graphicFrameLocks noChangeAspect="1"/>
              </p:cNvGraphicFramePr>
              <p:nvPr>
                <p:extLst>
                  <p:ext uri="{D42A27DB-BD31-4B8C-83A1-F6EECF244321}">
                    <p14:modId xmlns:p14="http://schemas.microsoft.com/office/powerpoint/2010/main" val="1852506582"/>
                  </p:ext>
                </p:extLst>
              </p:nvPr>
            </p:nvGraphicFramePr>
            <p:xfrm>
              <a:off x="10315228" y="120354"/>
              <a:ext cx="1686981" cy="824250"/>
            </p:xfrm>
            <a:graphic>
              <a:graphicData uri="http://schemas.microsoft.com/office/drawing/2017/model3d">
                <am3d:model3d r:embed="rId3">
                  <am3d:spPr>
                    <a:xfrm>
                      <a:off x="0" y="0"/>
                      <a:ext cx="1686981" cy="824250"/>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4"/>
                  </am3d:raster>
                  <am3d:objViewport viewportSz="26181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模型 1">
                <a:extLst>
                  <a:ext uri="{FF2B5EF4-FFF2-40B4-BE49-F238E27FC236}">
                    <a16:creationId xmlns:a16="http://schemas.microsoft.com/office/drawing/2014/main" id="{AE296F04-EBEA-A29A-F7EA-677788A9DA59}"/>
                  </a:ext>
                </a:extLst>
              </p:cNvPr>
              <p:cNvPicPr>
                <a:picLocks noGrp="1" noRot="1" noChangeAspect="1" noMove="1" noResize="1" noEditPoints="1" noAdjustHandles="1" noChangeArrowheads="1" noChangeShapeType="1" noCrop="1"/>
              </p:cNvPicPr>
              <p:nvPr/>
            </p:nvPicPr>
            <p:blipFill>
              <a:blip r:embed="rId4"/>
              <a:stretch>
                <a:fillRect/>
              </a:stretch>
            </p:blipFill>
            <p:spPr>
              <a:xfrm>
                <a:off x="10315228" y="120354"/>
                <a:ext cx="1686981" cy="824250"/>
              </a:xfrm>
              <a:prstGeom prst="rect">
                <a:avLst/>
              </a:prstGeom>
            </p:spPr>
          </p:pic>
        </mc:Fallback>
      </mc:AlternateContent>
      <p:sp>
        <p:nvSpPr>
          <p:cNvPr id="7" name="文本框 6">
            <a:extLst>
              <a:ext uri="{FF2B5EF4-FFF2-40B4-BE49-F238E27FC236}">
                <a16:creationId xmlns:a16="http://schemas.microsoft.com/office/drawing/2014/main" id="{373E6A5B-E1BC-3E70-07E0-798B2746799C}"/>
              </a:ext>
            </a:extLst>
          </p:cNvPr>
          <p:cNvSpPr txBox="1"/>
          <p:nvPr/>
        </p:nvSpPr>
        <p:spPr>
          <a:xfrm>
            <a:off x="1295943" y="1166022"/>
            <a:ext cx="2616564"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zh-CN" sz="2000" b="1" dirty="0">
                <a:solidFill>
                  <a:schemeClr val="accent2">
                    <a:lumMod val="60000"/>
                    <a:lumOff val="40000"/>
                  </a:schemeClr>
                </a:solidFill>
                <a:latin typeface="Times New Roman" panose="02020603050405020304" pitchFamily="18" charset="0"/>
                <a:ea typeface="黑体" panose="02010609060101010101" pitchFamily="49" charset="-122"/>
                <a:cs typeface="Times New Roman" panose="02020603050405020304" pitchFamily="18" charset="0"/>
              </a:rPr>
              <a:t>Concentric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zh-CN" sz="2000" b="1" dirty="0">
                <a:solidFill>
                  <a:schemeClr val="accent2">
                    <a:lumMod val="60000"/>
                    <a:lumOff val="40000"/>
                  </a:schemeClr>
                </a:solidFill>
                <a:latin typeface="Times New Roman" panose="02020603050405020304" pitchFamily="18" charset="0"/>
                <a:ea typeface="黑体" panose="02010609060101010101" pitchFamily="49" charset="-122"/>
                <a:cs typeface="Times New Roman" panose="02020603050405020304" pitchFamily="18" charset="0"/>
              </a:rPr>
              <a:t>Eyewall</a:t>
            </a:r>
            <a:endParaRPr kumimoji="0" lang="zh-CN" altLang="en-US" sz="1800" b="0" i="0" u="none" strike="noStrike" kern="1200" cap="none" spc="0" normalizeH="0" baseline="0" noProof="0" dirty="0">
              <a:ln>
                <a:noFill/>
              </a:ln>
              <a:solidFill>
                <a:schemeClr val="accent2">
                  <a:lumMod val="60000"/>
                  <a:lumOff val="40000"/>
                </a:schemeClr>
              </a:solidFill>
              <a:effectLst/>
              <a:uLnTx/>
              <a:uFillTx/>
              <a:latin typeface="Calibri" panose="020F0502020204030204" pitchFamily="34" charset="0"/>
              <a:ea typeface="宋体" panose="02010600030101010101" pitchFamily="2" charset="-122"/>
              <a:cs typeface="+mn-cs"/>
            </a:endParaRPr>
          </a:p>
        </p:txBody>
      </p:sp>
      <p:sp>
        <p:nvSpPr>
          <p:cNvPr id="12" name="文本框 11">
            <a:extLst>
              <a:ext uri="{FF2B5EF4-FFF2-40B4-BE49-F238E27FC236}">
                <a16:creationId xmlns:a16="http://schemas.microsoft.com/office/drawing/2014/main" id="{8C23830A-FA6D-2757-BFB3-9D3E22D7A51F}"/>
              </a:ext>
            </a:extLst>
          </p:cNvPr>
          <p:cNvSpPr txBox="1"/>
          <p:nvPr/>
        </p:nvSpPr>
        <p:spPr>
          <a:xfrm>
            <a:off x="3741702" y="1176204"/>
            <a:ext cx="2616564"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zh-CN" sz="2000" b="1" dirty="0">
                <a:solidFill>
                  <a:schemeClr val="accent2">
                    <a:lumMod val="60000"/>
                    <a:lumOff val="40000"/>
                  </a:schemeClr>
                </a:solidFill>
                <a:latin typeface="Times New Roman" panose="02020603050405020304" pitchFamily="18" charset="0"/>
                <a:ea typeface="黑体" panose="02010609060101010101" pitchFamily="49" charset="-122"/>
                <a:cs typeface="Times New Roman" panose="02020603050405020304" pitchFamily="18" charset="0"/>
              </a:rPr>
              <a:t>Eyewall </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zh-CN" sz="2000" b="1" dirty="0">
                <a:solidFill>
                  <a:schemeClr val="accent2">
                    <a:lumMod val="60000"/>
                    <a:lumOff val="40000"/>
                  </a:schemeClr>
                </a:solidFill>
                <a:latin typeface="Times New Roman" panose="02020603050405020304" pitchFamily="18" charset="0"/>
                <a:ea typeface="黑体" panose="02010609060101010101" pitchFamily="49" charset="-122"/>
                <a:cs typeface="Times New Roman" panose="02020603050405020304" pitchFamily="18" charset="0"/>
              </a:rPr>
              <a:t>Replacement</a:t>
            </a:r>
            <a:endParaRPr lang="zh-CN" altLang="en-US" sz="2000" b="1" dirty="0">
              <a:solidFill>
                <a:schemeClr val="accent2">
                  <a:lumMod val="60000"/>
                  <a:lumOff val="40000"/>
                </a:schemeClr>
              </a:solidFill>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3" name="图片 12" descr="图片包含 日历&#10;&#10;描述已自动生成">
            <a:extLst>
              <a:ext uri="{FF2B5EF4-FFF2-40B4-BE49-F238E27FC236}">
                <a16:creationId xmlns:a16="http://schemas.microsoft.com/office/drawing/2014/main" id="{C537835F-8217-BF71-4DF8-458B337AB9F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6743019" y="1672281"/>
            <a:ext cx="3693923" cy="3815515"/>
          </a:xfrm>
          <a:prstGeom prst="rect">
            <a:avLst/>
          </a:prstGeom>
          <a:noFill/>
          <a:ln>
            <a:noFill/>
          </a:ln>
        </p:spPr>
      </p:pic>
      <p:pic>
        <p:nvPicPr>
          <p:cNvPr id="14" name="图片 13" descr="图片包含 日历&#10;&#10;描述已自动生成">
            <a:extLst>
              <a:ext uri="{FF2B5EF4-FFF2-40B4-BE49-F238E27FC236}">
                <a16:creationId xmlns:a16="http://schemas.microsoft.com/office/drawing/2014/main" id="{7F482752-3F02-7086-05EF-8C855CD10B1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6743019" y="1655550"/>
            <a:ext cx="3693923" cy="3881299"/>
          </a:xfrm>
          <a:prstGeom prst="rect">
            <a:avLst/>
          </a:prstGeom>
          <a:noFill/>
          <a:ln>
            <a:noFill/>
          </a:ln>
        </p:spPr>
      </p:pic>
    </p:spTree>
    <p:extLst>
      <p:ext uri="{BB962C8B-B14F-4D97-AF65-F5344CB8AC3E}">
        <p14:creationId xmlns:p14="http://schemas.microsoft.com/office/powerpoint/2010/main" val="120559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1000"/>
                                  </p:stCondLst>
                                  <p:childTnLst>
                                    <p:animRot by="21600000">
                                      <p:cBhvr>
                                        <p:cTn id="6" dur="20000" fill="hold"/>
                                        <p:tgtEl>
                                          <p:spTgt spid="2"/>
                                        </p:tgtEl>
                                        <p:attrNameLst>
                                          <p:attrName>3d.view.rotation.y</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74B5"/>
            </a:gs>
            <a:gs pos="53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77B5F84E-528E-4599-A565-4BD377B64B48}"/>
              </a:ext>
            </a:extLst>
          </p:cNvPr>
          <p:cNvGrpSpPr/>
          <p:nvPr/>
        </p:nvGrpSpPr>
        <p:grpSpPr>
          <a:xfrm>
            <a:off x="0" y="-217191"/>
            <a:ext cx="12193588" cy="1436391"/>
            <a:chOff x="-1588" y="79375"/>
            <a:chExt cx="12193588" cy="1477963"/>
          </a:xfrm>
        </p:grpSpPr>
        <p:sp>
          <p:nvSpPr>
            <p:cNvPr id="36" name="任意形状 135">
              <a:extLst>
                <a:ext uri="{FF2B5EF4-FFF2-40B4-BE49-F238E27FC236}">
                  <a16:creationId xmlns:a16="http://schemas.microsoft.com/office/drawing/2014/main" id="{AD280E91-2831-425A-9FF0-1765A861F013}"/>
                </a:ext>
              </a:extLst>
            </p:cNvPr>
            <p:cNvSpPr/>
            <p:nvPr/>
          </p:nvSpPr>
          <p:spPr>
            <a:xfrm rot="16200000">
              <a:off x="743743" y="-429418"/>
              <a:ext cx="123825" cy="1614488"/>
            </a:xfrm>
            <a:custGeom>
              <a:avLst/>
              <a:gdLst>
                <a:gd name="connsiteX0" fmla="*/ 124792 w 124792"/>
                <a:gd name="connsiteY0" fmla="*/ 2 h 1615180"/>
                <a:gd name="connsiteX1" fmla="*/ 124792 w 124792"/>
                <a:gd name="connsiteY1" fmla="*/ 1615180 h 1615180"/>
                <a:gd name="connsiteX2" fmla="*/ 116959 w 124792"/>
                <a:gd name="connsiteY2" fmla="*/ 1589947 h 1615180"/>
                <a:gd name="connsiteX3" fmla="*/ 63113 w 124792"/>
                <a:gd name="connsiteY3" fmla="*/ 1490742 h 1615180"/>
                <a:gd name="connsiteX4" fmla="*/ 0 w 124792"/>
                <a:gd name="connsiteY4" fmla="*/ 1414249 h 1615180"/>
                <a:gd name="connsiteX5" fmla="*/ 0 w 124792"/>
                <a:gd name="connsiteY5" fmla="*/ 0 h 1615180"/>
                <a:gd name="connsiteX6" fmla="*/ 124792 w 124792"/>
                <a:gd name="connsiteY6" fmla="*/ 2 h 1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2" h="1615180">
                  <a:moveTo>
                    <a:pt x="124792" y="2"/>
                  </a:moveTo>
                  <a:lnTo>
                    <a:pt x="124792" y="1615180"/>
                  </a:lnTo>
                  <a:lnTo>
                    <a:pt x="116959" y="1589947"/>
                  </a:lnTo>
                  <a:cubicBezTo>
                    <a:pt x="102183" y="1555011"/>
                    <a:pt x="84103" y="1521813"/>
                    <a:pt x="63113" y="1490742"/>
                  </a:cubicBezTo>
                  <a:lnTo>
                    <a:pt x="0" y="1414249"/>
                  </a:lnTo>
                  <a:lnTo>
                    <a:pt x="0" y="0"/>
                  </a:lnTo>
                  <a:lnTo>
                    <a:pt x="124792" y="2"/>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任意形状 134">
              <a:extLst>
                <a:ext uri="{FF2B5EF4-FFF2-40B4-BE49-F238E27FC236}">
                  <a16:creationId xmlns:a16="http://schemas.microsoft.com/office/drawing/2014/main" id="{90DE13D9-7B54-4E0E-A54D-5CFE12445AEB}"/>
                </a:ext>
              </a:extLst>
            </p:cNvPr>
            <p:cNvSpPr/>
            <p:nvPr/>
          </p:nvSpPr>
          <p:spPr>
            <a:xfrm rot="16200000">
              <a:off x="595312" y="-38100"/>
              <a:ext cx="125413" cy="1319213"/>
            </a:xfrm>
            <a:custGeom>
              <a:avLst/>
              <a:gdLst>
                <a:gd name="connsiteX0" fmla="*/ 124792 w 124792"/>
                <a:gd name="connsiteY0" fmla="*/ 0 h 1319998"/>
                <a:gd name="connsiteX1" fmla="*/ 124792 w 124792"/>
                <a:gd name="connsiteY1" fmla="*/ 1319998 h 1319998"/>
                <a:gd name="connsiteX2" fmla="*/ 49528 w 124792"/>
                <a:gd name="connsiteY2" fmla="*/ 1279147 h 1319998"/>
                <a:gd name="connsiteX3" fmla="*/ 0 w 124792"/>
                <a:gd name="connsiteY3" fmla="*/ 1263772 h 1319998"/>
                <a:gd name="connsiteX4" fmla="*/ 0 w 124792"/>
                <a:gd name="connsiteY4" fmla="*/ 0 h 1319998"/>
                <a:gd name="connsiteX5" fmla="*/ 124792 w 124792"/>
                <a:gd name="connsiteY5" fmla="*/ 0 h 13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998">
                  <a:moveTo>
                    <a:pt x="124792" y="0"/>
                  </a:moveTo>
                  <a:lnTo>
                    <a:pt x="124792" y="1319998"/>
                  </a:lnTo>
                  <a:lnTo>
                    <a:pt x="49528" y="1279147"/>
                  </a:lnTo>
                  <a:lnTo>
                    <a:pt x="0" y="1263772"/>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任意形状 133">
              <a:extLst>
                <a:ext uri="{FF2B5EF4-FFF2-40B4-BE49-F238E27FC236}">
                  <a16:creationId xmlns:a16="http://schemas.microsoft.com/office/drawing/2014/main" id="{1A983AB0-6451-4C83-8E68-780527A9FAD3}"/>
                </a:ext>
              </a:extLst>
            </p:cNvPr>
            <p:cNvSpPr/>
            <p:nvPr/>
          </p:nvSpPr>
          <p:spPr>
            <a:xfrm rot="16200000">
              <a:off x="554832" y="242093"/>
              <a:ext cx="125412" cy="1238251"/>
            </a:xfrm>
            <a:custGeom>
              <a:avLst/>
              <a:gdLst>
                <a:gd name="connsiteX0" fmla="*/ 124792 w 124792"/>
                <a:gd name="connsiteY0" fmla="*/ 0 h 1239543"/>
                <a:gd name="connsiteX1" fmla="*/ 124792 w 124792"/>
                <a:gd name="connsiteY1" fmla="*/ 1239543 h 1239543"/>
                <a:gd name="connsiteX2" fmla="*/ 62397 w 124792"/>
                <a:gd name="connsiteY2" fmla="*/ 1233253 h 1239543"/>
                <a:gd name="connsiteX3" fmla="*/ 0 w 124792"/>
                <a:gd name="connsiteY3" fmla="*/ 1239543 h 1239543"/>
                <a:gd name="connsiteX4" fmla="*/ 0 w 124792"/>
                <a:gd name="connsiteY4" fmla="*/ 0 h 1239543"/>
                <a:gd name="connsiteX5" fmla="*/ 124792 w 124792"/>
                <a:gd name="connsiteY5" fmla="*/ 0 h 12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239543">
                  <a:moveTo>
                    <a:pt x="124792" y="0"/>
                  </a:moveTo>
                  <a:lnTo>
                    <a:pt x="124792" y="1239543"/>
                  </a:lnTo>
                  <a:lnTo>
                    <a:pt x="62397" y="1233253"/>
                  </a:lnTo>
                  <a:lnTo>
                    <a:pt x="0" y="123954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任意形状 132">
              <a:extLst>
                <a:ext uri="{FF2B5EF4-FFF2-40B4-BE49-F238E27FC236}">
                  <a16:creationId xmlns:a16="http://schemas.microsoft.com/office/drawing/2014/main" id="{BEA126F8-8210-42AD-AAE6-7C81C24BF8E1}"/>
                </a:ext>
              </a:extLst>
            </p:cNvPr>
            <p:cNvSpPr/>
            <p:nvPr/>
          </p:nvSpPr>
          <p:spPr>
            <a:xfrm rot="16200000">
              <a:off x="596106" y="440531"/>
              <a:ext cx="123825" cy="1319213"/>
            </a:xfrm>
            <a:custGeom>
              <a:avLst/>
              <a:gdLst>
                <a:gd name="connsiteX0" fmla="*/ 124792 w 124792"/>
                <a:gd name="connsiteY0" fmla="*/ 0 h 1319323"/>
                <a:gd name="connsiteX1" fmla="*/ 124792 w 124792"/>
                <a:gd name="connsiteY1" fmla="*/ 1263386 h 1319323"/>
                <a:gd name="connsiteX2" fmla="*/ 74020 w 124792"/>
                <a:gd name="connsiteY2" fmla="*/ 1279147 h 1319323"/>
                <a:gd name="connsiteX3" fmla="*/ 0 w 124792"/>
                <a:gd name="connsiteY3" fmla="*/ 1319323 h 1319323"/>
                <a:gd name="connsiteX4" fmla="*/ 0 w 124792"/>
                <a:gd name="connsiteY4" fmla="*/ 0 h 1319323"/>
                <a:gd name="connsiteX5" fmla="*/ 124792 w 124792"/>
                <a:gd name="connsiteY5" fmla="*/ 0 h 13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323">
                  <a:moveTo>
                    <a:pt x="124792" y="0"/>
                  </a:moveTo>
                  <a:lnTo>
                    <a:pt x="124792" y="1263386"/>
                  </a:lnTo>
                  <a:lnTo>
                    <a:pt x="74020" y="1279147"/>
                  </a:lnTo>
                  <a:lnTo>
                    <a:pt x="0" y="131932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任意形状 131">
              <a:extLst>
                <a:ext uri="{FF2B5EF4-FFF2-40B4-BE49-F238E27FC236}">
                  <a16:creationId xmlns:a16="http://schemas.microsoft.com/office/drawing/2014/main" id="{87999705-2284-40B3-B52E-8178118AAB7F}"/>
                </a:ext>
              </a:extLst>
            </p:cNvPr>
            <p:cNvSpPr/>
            <p:nvPr/>
          </p:nvSpPr>
          <p:spPr>
            <a:xfrm rot="16200000">
              <a:off x="734218" y="540544"/>
              <a:ext cx="125413" cy="1597026"/>
            </a:xfrm>
            <a:custGeom>
              <a:avLst/>
              <a:gdLst>
                <a:gd name="connsiteX0" fmla="*/ 124793 w 124793"/>
                <a:gd name="connsiteY0" fmla="*/ 0 h 1596957"/>
                <a:gd name="connsiteX1" fmla="*/ 124793 w 124793"/>
                <a:gd name="connsiteY1" fmla="*/ 1407391 h 1596957"/>
                <a:gd name="connsiteX2" fmla="*/ 56022 w 124793"/>
                <a:gd name="connsiteY2" fmla="*/ 1490742 h 1596957"/>
                <a:gd name="connsiteX3" fmla="*/ 2176 w 124793"/>
                <a:gd name="connsiteY3" fmla="*/ 1589947 h 1596957"/>
                <a:gd name="connsiteX4" fmla="*/ 0 w 124793"/>
                <a:gd name="connsiteY4" fmla="*/ 1596957 h 1596957"/>
                <a:gd name="connsiteX5" fmla="*/ 1 w 124793"/>
                <a:gd name="connsiteY5" fmla="*/ 0 h 1596957"/>
                <a:gd name="connsiteX6" fmla="*/ 124793 w 124793"/>
                <a:gd name="connsiteY6" fmla="*/ 0 h 15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3" h="1596957">
                  <a:moveTo>
                    <a:pt x="124793" y="0"/>
                  </a:moveTo>
                  <a:lnTo>
                    <a:pt x="124793" y="1407391"/>
                  </a:lnTo>
                  <a:lnTo>
                    <a:pt x="56022" y="1490742"/>
                  </a:lnTo>
                  <a:cubicBezTo>
                    <a:pt x="35032" y="1521813"/>
                    <a:pt x="16952" y="1555011"/>
                    <a:pt x="2176" y="1589947"/>
                  </a:cubicBezTo>
                  <a:lnTo>
                    <a:pt x="0" y="1596957"/>
                  </a:lnTo>
                  <a:lnTo>
                    <a:pt x="1" y="0"/>
                  </a:lnTo>
                  <a:lnTo>
                    <a:pt x="124793"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5" name="组合 44">
              <a:extLst>
                <a:ext uri="{FF2B5EF4-FFF2-40B4-BE49-F238E27FC236}">
                  <a16:creationId xmlns:a16="http://schemas.microsoft.com/office/drawing/2014/main" id="{2507E356-BFF6-44EB-8ECB-ED77F3014010}"/>
                </a:ext>
              </a:extLst>
            </p:cNvPr>
            <p:cNvGrpSpPr/>
            <p:nvPr/>
          </p:nvGrpSpPr>
          <p:grpSpPr>
            <a:xfrm>
              <a:off x="1382713" y="79375"/>
              <a:ext cx="10809287" cy="1477963"/>
              <a:chOff x="1382713" y="79375"/>
              <a:chExt cx="10809287" cy="1477963"/>
            </a:xfrm>
          </p:grpSpPr>
          <p:sp>
            <p:nvSpPr>
              <p:cNvPr id="46" name="任意形状 156">
                <a:extLst>
                  <a:ext uri="{FF2B5EF4-FFF2-40B4-BE49-F238E27FC236}">
                    <a16:creationId xmlns:a16="http://schemas.microsoft.com/office/drawing/2014/main" id="{EA9F76A8-165C-4D7F-A6F9-7C5C48ADA12B}"/>
                  </a:ext>
                </a:extLst>
              </p:cNvPr>
              <p:cNvSpPr/>
              <p:nvPr/>
            </p:nvSpPr>
            <p:spPr>
              <a:xfrm rot="10800000">
                <a:off x="8374063" y="79375"/>
                <a:ext cx="657225" cy="236538"/>
              </a:xfrm>
              <a:custGeom>
                <a:avLst/>
                <a:gdLst>
                  <a:gd name="connsiteX0" fmla="*/ 404366 w 656792"/>
                  <a:gd name="connsiteY0" fmla="*/ 235639 h 235639"/>
                  <a:gd name="connsiteX1" fmla="*/ 0 w 656792"/>
                  <a:gd name="connsiteY1" fmla="*/ 235639 h 235639"/>
                  <a:gd name="connsiteX2" fmla="*/ 252426 w 656792"/>
                  <a:gd name="connsiteY2" fmla="*/ 0 h 235639"/>
                  <a:gd name="connsiteX3" fmla="*/ 656792 w 656792"/>
                  <a:gd name="connsiteY3" fmla="*/ 0 h 235639"/>
                  <a:gd name="connsiteX4" fmla="*/ 404366 w 656792"/>
                  <a:gd name="connsiteY4" fmla="*/ 235639 h 2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92" h="235639">
                    <a:moveTo>
                      <a:pt x="404366" y="235639"/>
                    </a:moveTo>
                    <a:lnTo>
                      <a:pt x="0" y="235639"/>
                    </a:lnTo>
                    <a:lnTo>
                      <a:pt x="252426" y="0"/>
                    </a:lnTo>
                    <a:lnTo>
                      <a:pt x="656792" y="0"/>
                    </a:lnTo>
                    <a:lnTo>
                      <a:pt x="404366" y="235639"/>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7" name="组合 46">
                <a:extLst>
                  <a:ext uri="{FF2B5EF4-FFF2-40B4-BE49-F238E27FC236}">
                    <a16:creationId xmlns:a16="http://schemas.microsoft.com/office/drawing/2014/main" id="{3339FAB0-F477-43D0-86A1-CA41C2A85288}"/>
                  </a:ext>
                </a:extLst>
              </p:cNvPr>
              <p:cNvGrpSpPr/>
              <p:nvPr/>
            </p:nvGrpSpPr>
            <p:grpSpPr>
              <a:xfrm>
                <a:off x="1382713" y="315913"/>
                <a:ext cx="10809287" cy="1241425"/>
                <a:chOff x="1382713" y="315913"/>
                <a:chExt cx="10809287" cy="1241425"/>
              </a:xfrm>
            </p:grpSpPr>
            <p:sp>
              <p:nvSpPr>
                <p:cNvPr id="48" name="任意形状 152">
                  <a:extLst>
                    <a:ext uri="{FF2B5EF4-FFF2-40B4-BE49-F238E27FC236}">
                      <a16:creationId xmlns:a16="http://schemas.microsoft.com/office/drawing/2014/main" id="{B47C1A70-AA79-431B-9FBD-A211B2A53DF6}"/>
                    </a:ext>
                  </a:extLst>
                </p:cNvPr>
                <p:cNvSpPr/>
                <p:nvPr/>
              </p:nvSpPr>
              <p:spPr>
                <a:xfrm rot="10800000">
                  <a:off x="1382713" y="315913"/>
                  <a:ext cx="6991350" cy="1085850"/>
                </a:xfrm>
                <a:custGeom>
                  <a:avLst/>
                  <a:gdLst>
                    <a:gd name="connsiteX0" fmla="*/ 6448497 w 6991631"/>
                    <a:gd name="connsiteY0" fmla="*/ 1086268 h 1086268"/>
                    <a:gd name="connsiteX1" fmla="*/ 0 w 6991631"/>
                    <a:gd name="connsiteY1" fmla="*/ 1086268 h 1086268"/>
                    <a:gd name="connsiteX2" fmla="*/ 1163654 w 6991631"/>
                    <a:gd name="connsiteY2" fmla="*/ 0 h 1086268"/>
                    <a:gd name="connsiteX3" fmla="*/ 6448497 w 6991631"/>
                    <a:gd name="connsiteY3" fmla="*/ 0 h 1086268"/>
                    <a:gd name="connsiteX4" fmla="*/ 6991631 w 6991631"/>
                    <a:gd name="connsiteY4" fmla="*/ 543134 h 1086268"/>
                    <a:gd name="connsiteX5" fmla="*/ 6448497 w 6991631"/>
                    <a:gd name="connsiteY5" fmla="*/ 1086268 h 10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631" h="1086268">
                      <a:moveTo>
                        <a:pt x="6448497" y="1086268"/>
                      </a:moveTo>
                      <a:lnTo>
                        <a:pt x="0" y="1086268"/>
                      </a:lnTo>
                      <a:lnTo>
                        <a:pt x="1163654" y="0"/>
                      </a:lnTo>
                      <a:lnTo>
                        <a:pt x="6448497" y="0"/>
                      </a:lnTo>
                      <a:cubicBezTo>
                        <a:pt x="6748462" y="0"/>
                        <a:pt x="6991631" y="243169"/>
                        <a:pt x="6991631" y="543134"/>
                      </a:cubicBezTo>
                      <a:cubicBezTo>
                        <a:pt x="6991631" y="843099"/>
                        <a:pt x="6748462" y="1086268"/>
                        <a:pt x="6448497" y="1086268"/>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文本框 49">
                  <a:extLst>
                    <a:ext uri="{FF2B5EF4-FFF2-40B4-BE49-F238E27FC236}">
                      <a16:creationId xmlns:a16="http://schemas.microsoft.com/office/drawing/2014/main" id="{9E0E8C88-F2FC-4D2C-9F47-513F8A1969A2}"/>
                    </a:ext>
                  </a:extLst>
                </p:cNvPr>
                <p:cNvSpPr txBox="1"/>
                <p:nvPr/>
              </p:nvSpPr>
              <p:spPr>
                <a:xfrm>
                  <a:off x="1822450" y="582613"/>
                  <a:ext cx="390525"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宋体" panose="02010600030101010101" pitchFamily="2" charset="-122"/>
                    <a:cs typeface="宋体" panose="02010600030101010101" pitchFamily="2" charset="-122"/>
                  </a:endParaRPr>
                </a:p>
              </p:txBody>
            </p:sp>
            <p:sp>
              <p:nvSpPr>
                <p:cNvPr id="51" name="文本框 50">
                  <a:extLst>
                    <a:ext uri="{FF2B5EF4-FFF2-40B4-BE49-F238E27FC236}">
                      <a16:creationId xmlns:a16="http://schemas.microsoft.com/office/drawing/2014/main" id="{83F6ED41-3E12-4764-A3AC-3B22F14B53CC}"/>
                    </a:ext>
                  </a:extLst>
                </p:cNvPr>
                <p:cNvSpPr txBox="1"/>
                <p:nvPr/>
              </p:nvSpPr>
              <p:spPr>
                <a:xfrm>
                  <a:off x="1865278" y="529569"/>
                  <a:ext cx="5287748" cy="60170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Background and motivation</a:t>
                  </a:r>
                  <a:endParaRPr kumimoji="0" lang="zh-C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任意形状 157">
                  <a:extLst>
                    <a:ext uri="{FF2B5EF4-FFF2-40B4-BE49-F238E27FC236}">
                      <a16:creationId xmlns:a16="http://schemas.microsoft.com/office/drawing/2014/main" id="{A405A89E-CCE3-42DD-BB8E-64F9C44CA1D2}"/>
                    </a:ext>
                  </a:extLst>
                </p:cNvPr>
                <p:cNvSpPr/>
                <p:nvPr/>
              </p:nvSpPr>
              <p:spPr>
                <a:xfrm rot="10800000">
                  <a:off x="7615238" y="315913"/>
                  <a:ext cx="4576762" cy="1085850"/>
                </a:xfrm>
                <a:custGeom>
                  <a:avLst/>
                  <a:gdLst>
                    <a:gd name="connsiteX0" fmla="*/ 3412957 w 4576611"/>
                    <a:gd name="connsiteY0" fmla="*/ 1086268 h 1086268"/>
                    <a:gd name="connsiteX1" fmla="*/ 0 w 4576611"/>
                    <a:gd name="connsiteY1" fmla="*/ 1086268 h 1086268"/>
                    <a:gd name="connsiteX2" fmla="*/ 0 w 4576611"/>
                    <a:gd name="connsiteY2" fmla="*/ 0 h 1086268"/>
                    <a:gd name="connsiteX3" fmla="*/ 4576611 w 4576611"/>
                    <a:gd name="connsiteY3" fmla="*/ 0 h 1086268"/>
                    <a:gd name="connsiteX4" fmla="*/ 3412957 w 4576611"/>
                    <a:gd name="connsiteY4" fmla="*/ 1086268 h 108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611" h="1086268">
                      <a:moveTo>
                        <a:pt x="3412957" y="1086268"/>
                      </a:moveTo>
                      <a:lnTo>
                        <a:pt x="0" y="1086268"/>
                      </a:lnTo>
                      <a:lnTo>
                        <a:pt x="0" y="0"/>
                      </a:lnTo>
                      <a:lnTo>
                        <a:pt x="4576611" y="0"/>
                      </a:lnTo>
                      <a:lnTo>
                        <a:pt x="3412957" y="1086268"/>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任意形状 158">
                  <a:extLst>
                    <a:ext uri="{FF2B5EF4-FFF2-40B4-BE49-F238E27FC236}">
                      <a16:creationId xmlns:a16="http://schemas.microsoft.com/office/drawing/2014/main" id="{F48BF60E-D11C-42B0-ADA5-C179ABB43F58}"/>
                    </a:ext>
                  </a:extLst>
                </p:cNvPr>
                <p:cNvSpPr/>
                <p:nvPr/>
              </p:nvSpPr>
              <p:spPr>
                <a:xfrm rot="10800000">
                  <a:off x="7043738" y="1401763"/>
                  <a:ext cx="571500" cy="155575"/>
                </a:xfrm>
                <a:custGeom>
                  <a:avLst/>
                  <a:gdLst>
                    <a:gd name="connsiteX0" fmla="*/ 404366 w 570981"/>
                    <a:gd name="connsiteY0" fmla="*/ 155535 h 155535"/>
                    <a:gd name="connsiteX1" fmla="*/ 0 w 570981"/>
                    <a:gd name="connsiteY1" fmla="*/ 155535 h 155535"/>
                    <a:gd name="connsiteX2" fmla="*/ 166615 w 570981"/>
                    <a:gd name="connsiteY2" fmla="*/ 0 h 155535"/>
                    <a:gd name="connsiteX3" fmla="*/ 570981 w 570981"/>
                    <a:gd name="connsiteY3" fmla="*/ 0 h 155535"/>
                    <a:gd name="connsiteX4" fmla="*/ 404366 w 570981"/>
                    <a:gd name="connsiteY4" fmla="*/ 155535 h 15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1" h="155535">
                      <a:moveTo>
                        <a:pt x="404366" y="155535"/>
                      </a:moveTo>
                      <a:lnTo>
                        <a:pt x="0" y="155535"/>
                      </a:lnTo>
                      <a:lnTo>
                        <a:pt x="166615" y="0"/>
                      </a:lnTo>
                      <a:lnTo>
                        <a:pt x="570981" y="0"/>
                      </a:lnTo>
                      <a:lnTo>
                        <a:pt x="404366" y="155535"/>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pic>
        <p:nvPicPr>
          <p:cNvPr id="8" name="图片 7" descr="图片包含 图表&#10;&#10;描述已自动生成">
            <a:extLst>
              <a:ext uri="{FF2B5EF4-FFF2-40B4-BE49-F238E27FC236}">
                <a16:creationId xmlns:a16="http://schemas.microsoft.com/office/drawing/2014/main" id="{7D850C27-4B1D-6735-1B1D-5A73A877C75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052265"/>
            <a:ext cx="12192000" cy="5823217"/>
          </a:xfrm>
          <a:prstGeom prst="rect">
            <a:avLst/>
          </a:prstGeom>
        </p:spPr>
      </p:pic>
      <mc:AlternateContent xmlns:mc="http://schemas.openxmlformats.org/markup-compatibility/2006">
        <mc:Choice xmlns:am3d="http://schemas.microsoft.com/office/drawing/2017/model3d" Requires="am3d">
          <p:graphicFrame>
            <p:nvGraphicFramePr>
              <p:cNvPr id="2" name="3D 模型 1">
                <a:extLst>
                  <a:ext uri="{FF2B5EF4-FFF2-40B4-BE49-F238E27FC236}">
                    <a16:creationId xmlns:a16="http://schemas.microsoft.com/office/drawing/2014/main" id="{6340ABDC-CC55-1084-43C4-3144EAE50244}"/>
                  </a:ext>
                </a:extLst>
              </p:cNvPr>
              <p:cNvGraphicFramePr>
                <a:graphicFrameLocks noChangeAspect="1"/>
              </p:cNvGraphicFramePr>
              <p:nvPr/>
            </p:nvGraphicFramePr>
            <p:xfrm>
              <a:off x="10315228" y="120354"/>
              <a:ext cx="1686981" cy="824250"/>
            </p:xfrm>
            <a:graphic>
              <a:graphicData uri="http://schemas.microsoft.com/office/drawing/2017/model3d">
                <am3d:model3d r:embed="rId3">
                  <am3d:spPr>
                    <a:xfrm>
                      <a:off x="0" y="0"/>
                      <a:ext cx="1686981" cy="824250"/>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4"/>
                  </am3d:raster>
                  <am3d:objViewport viewportSz="26181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模型 1">
                <a:extLst>
                  <a:ext uri="{FF2B5EF4-FFF2-40B4-BE49-F238E27FC236}">
                    <a16:creationId xmlns:a16="http://schemas.microsoft.com/office/drawing/2014/main" id="{6340ABDC-CC55-1084-43C4-3144EAE50244}"/>
                  </a:ext>
                </a:extLst>
              </p:cNvPr>
              <p:cNvPicPr>
                <a:picLocks noGrp="1" noRot="1" noChangeAspect="1" noMove="1" noResize="1" noEditPoints="1" noAdjustHandles="1" noChangeArrowheads="1" noChangeShapeType="1" noCrop="1"/>
              </p:cNvPicPr>
              <p:nvPr/>
            </p:nvPicPr>
            <p:blipFill>
              <a:blip r:embed="rId4"/>
              <a:stretch>
                <a:fillRect/>
              </a:stretch>
            </p:blipFill>
            <p:spPr>
              <a:xfrm>
                <a:off x="10315228" y="120354"/>
                <a:ext cx="1686981" cy="824250"/>
              </a:xfrm>
              <a:prstGeom prst="rect">
                <a:avLst/>
              </a:prstGeom>
            </p:spPr>
          </p:pic>
        </mc:Fallback>
      </mc:AlternateContent>
      <p:pic>
        <p:nvPicPr>
          <p:cNvPr id="15" name="图片 14" descr="彩色的星球&#10;&#10;描述已自动生成">
            <a:extLst>
              <a:ext uri="{FF2B5EF4-FFF2-40B4-BE49-F238E27FC236}">
                <a16:creationId xmlns:a16="http://schemas.microsoft.com/office/drawing/2014/main" id="{C8250674-09D5-A778-3945-7D617E8E8DE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42224" y="1628982"/>
            <a:ext cx="4322682" cy="4964792"/>
          </a:xfrm>
          <a:prstGeom prst="rect">
            <a:avLst/>
          </a:prstGeom>
        </p:spPr>
      </p:pic>
      <p:pic>
        <p:nvPicPr>
          <p:cNvPr id="5" name="图片 4" descr="水中的建筑&#10;&#10;低可信度描述已自动生成">
            <a:extLst>
              <a:ext uri="{FF2B5EF4-FFF2-40B4-BE49-F238E27FC236}">
                <a16:creationId xmlns:a16="http://schemas.microsoft.com/office/drawing/2014/main" id="{92061DE0-EB5A-8745-1C77-74003A1ACAC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2920" y="1738407"/>
            <a:ext cx="2952943" cy="1984175"/>
          </a:xfrm>
          <a:prstGeom prst="rect">
            <a:avLst/>
          </a:prstGeom>
        </p:spPr>
      </p:pic>
      <p:pic>
        <p:nvPicPr>
          <p:cNvPr id="9" name="图片 8">
            <a:extLst>
              <a:ext uri="{FF2B5EF4-FFF2-40B4-BE49-F238E27FC236}">
                <a16:creationId xmlns:a16="http://schemas.microsoft.com/office/drawing/2014/main" id="{53F38C1B-504A-11D1-4D46-55B6561696C3}"/>
              </a:ext>
            </a:extLst>
          </p:cNvPr>
          <p:cNvPicPr>
            <a:picLocks noChangeAspect="1"/>
          </p:cNvPicPr>
          <p:nvPr/>
        </p:nvPicPr>
        <p:blipFill>
          <a:blip r:embed="rId7"/>
          <a:stretch>
            <a:fillRect/>
          </a:stretch>
        </p:blipFill>
        <p:spPr>
          <a:xfrm>
            <a:off x="4380765" y="1556503"/>
            <a:ext cx="2494087" cy="2347985"/>
          </a:xfrm>
          <a:prstGeom prst="rect">
            <a:avLst/>
          </a:prstGeom>
        </p:spPr>
      </p:pic>
      <p:pic>
        <p:nvPicPr>
          <p:cNvPr id="7" name="图片 6" descr="彩色的卡通人物&#10;&#10;中度可信度描述已自动生成">
            <a:extLst>
              <a:ext uri="{FF2B5EF4-FFF2-40B4-BE49-F238E27FC236}">
                <a16:creationId xmlns:a16="http://schemas.microsoft.com/office/drawing/2014/main" id="{2ECD8708-8396-0648-9D52-899C7E0E86C7}"/>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214563" y="4008057"/>
            <a:ext cx="3077004" cy="2867425"/>
          </a:xfrm>
          <a:prstGeom prst="rect">
            <a:avLst/>
          </a:prstGeom>
        </p:spPr>
      </p:pic>
    </p:spTree>
    <p:extLst>
      <p:ext uri="{BB962C8B-B14F-4D97-AF65-F5344CB8AC3E}">
        <p14:creationId xmlns:p14="http://schemas.microsoft.com/office/powerpoint/2010/main" val="261983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1000"/>
                                  </p:stCondLst>
                                  <p:childTnLst>
                                    <p:animRot by="21600000">
                                      <p:cBhvr>
                                        <p:cTn id="6" dur="20000" fill="hold"/>
                                        <p:tgtEl>
                                          <p:spTgt spid="2"/>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74B5"/>
            </a:gs>
            <a:gs pos="53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77B5F84E-528E-4599-A565-4BD377B64B48}"/>
              </a:ext>
            </a:extLst>
          </p:cNvPr>
          <p:cNvGrpSpPr/>
          <p:nvPr/>
        </p:nvGrpSpPr>
        <p:grpSpPr>
          <a:xfrm>
            <a:off x="0" y="-217191"/>
            <a:ext cx="12193588" cy="1436391"/>
            <a:chOff x="-1588" y="79375"/>
            <a:chExt cx="12193588" cy="1477963"/>
          </a:xfrm>
        </p:grpSpPr>
        <p:sp>
          <p:nvSpPr>
            <p:cNvPr id="36" name="任意形状 135">
              <a:extLst>
                <a:ext uri="{FF2B5EF4-FFF2-40B4-BE49-F238E27FC236}">
                  <a16:creationId xmlns:a16="http://schemas.microsoft.com/office/drawing/2014/main" id="{AD280E91-2831-425A-9FF0-1765A861F013}"/>
                </a:ext>
              </a:extLst>
            </p:cNvPr>
            <p:cNvSpPr/>
            <p:nvPr/>
          </p:nvSpPr>
          <p:spPr>
            <a:xfrm rot="16200000">
              <a:off x="743743" y="-429418"/>
              <a:ext cx="123825" cy="1614488"/>
            </a:xfrm>
            <a:custGeom>
              <a:avLst/>
              <a:gdLst>
                <a:gd name="connsiteX0" fmla="*/ 124792 w 124792"/>
                <a:gd name="connsiteY0" fmla="*/ 2 h 1615180"/>
                <a:gd name="connsiteX1" fmla="*/ 124792 w 124792"/>
                <a:gd name="connsiteY1" fmla="*/ 1615180 h 1615180"/>
                <a:gd name="connsiteX2" fmla="*/ 116959 w 124792"/>
                <a:gd name="connsiteY2" fmla="*/ 1589947 h 1615180"/>
                <a:gd name="connsiteX3" fmla="*/ 63113 w 124792"/>
                <a:gd name="connsiteY3" fmla="*/ 1490742 h 1615180"/>
                <a:gd name="connsiteX4" fmla="*/ 0 w 124792"/>
                <a:gd name="connsiteY4" fmla="*/ 1414249 h 1615180"/>
                <a:gd name="connsiteX5" fmla="*/ 0 w 124792"/>
                <a:gd name="connsiteY5" fmla="*/ 0 h 1615180"/>
                <a:gd name="connsiteX6" fmla="*/ 124792 w 124792"/>
                <a:gd name="connsiteY6" fmla="*/ 2 h 1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2" h="1615180">
                  <a:moveTo>
                    <a:pt x="124792" y="2"/>
                  </a:moveTo>
                  <a:lnTo>
                    <a:pt x="124792" y="1615180"/>
                  </a:lnTo>
                  <a:lnTo>
                    <a:pt x="116959" y="1589947"/>
                  </a:lnTo>
                  <a:cubicBezTo>
                    <a:pt x="102183" y="1555011"/>
                    <a:pt x="84103" y="1521813"/>
                    <a:pt x="63113" y="1490742"/>
                  </a:cubicBezTo>
                  <a:lnTo>
                    <a:pt x="0" y="1414249"/>
                  </a:lnTo>
                  <a:lnTo>
                    <a:pt x="0" y="0"/>
                  </a:lnTo>
                  <a:lnTo>
                    <a:pt x="124792" y="2"/>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任意形状 134">
              <a:extLst>
                <a:ext uri="{FF2B5EF4-FFF2-40B4-BE49-F238E27FC236}">
                  <a16:creationId xmlns:a16="http://schemas.microsoft.com/office/drawing/2014/main" id="{90DE13D9-7B54-4E0E-A54D-5CFE12445AEB}"/>
                </a:ext>
              </a:extLst>
            </p:cNvPr>
            <p:cNvSpPr/>
            <p:nvPr/>
          </p:nvSpPr>
          <p:spPr>
            <a:xfrm rot="16200000">
              <a:off x="595312" y="-38100"/>
              <a:ext cx="125413" cy="1319213"/>
            </a:xfrm>
            <a:custGeom>
              <a:avLst/>
              <a:gdLst>
                <a:gd name="connsiteX0" fmla="*/ 124792 w 124792"/>
                <a:gd name="connsiteY0" fmla="*/ 0 h 1319998"/>
                <a:gd name="connsiteX1" fmla="*/ 124792 w 124792"/>
                <a:gd name="connsiteY1" fmla="*/ 1319998 h 1319998"/>
                <a:gd name="connsiteX2" fmla="*/ 49528 w 124792"/>
                <a:gd name="connsiteY2" fmla="*/ 1279147 h 1319998"/>
                <a:gd name="connsiteX3" fmla="*/ 0 w 124792"/>
                <a:gd name="connsiteY3" fmla="*/ 1263772 h 1319998"/>
                <a:gd name="connsiteX4" fmla="*/ 0 w 124792"/>
                <a:gd name="connsiteY4" fmla="*/ 0 h 1319998"/>
                <a:gd name="connsiteX5" fmla="*/ 124792 w 124792"/>
                <a:gd name="connsiteY5" fmla="*/ 0 h 13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998">
                  <a:moveTo>
                    <a:pt x="124792" y="0"/>
                  </a:moveTo>
                  <a:lnTo>
                    <a:pt x="124792" y="1319998"/>
                  </a:lnTo>
                  <a:lnTo>
                    <a:pt x="49528" y="1279147"/>
                  </a:lnTo>
                  <a:lnTo>
                    <a:pt x="0" y="1263772"/>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任意形状 133">
              <a:extLst>
                <a:ext uri="{FF2B5EF4-FFF2-40B4-BE49-F238E27FC236}">
                  <a16:creationId xmlns:a16="http://schemas.microsoft.com/office/drawing/2014/main" id="{1A983AB0-6451-4C83-8E68-780527A9FAD3}"/>
                </a:ext>
              </a:extLst>
            </p:cNvPr>
            <p:cNvSpPr/>
            <p:nvPr/>
          </p:nvSpPr>
          <p:spPr>
            <a:xfrm rot="16200000">
              <a:off x="554832" y="242093"/>
              <a:ext cx="125412" cy="1238251"/>
            </a:xfrm>
            <a:custGeom>
              <a:avLst/>
              <a:gdLst>
                <a:gd name="connsiteX0" fmla="*/ 124792 w 124792"/>
                <a:gd name="connsiteY0" fmla="*/ 0 h 1239543"/>
                <a:gd name="connsiteX1" fmla="*/ 124792 w 124792"/>
                <a:gd name="connsiteY1" fmla="*/ 1239543 h 1239543"/>
                <a:gd name="connsiteX2" fmla="*/ 62397 w 124792"/>
                <a:gd name="connsiteY2" fmla="*/ 1233253 h 1239543"/>
                <a:gd name="connsiteX3" fmla="*/ 0 w 124792"/>
                <a:gd name="connsiteY3" fmla="*/ 1239543 h 1239543"/>
                <a:gd name="connsiteX4" fmla="*/ 0 w 124792"/>
                <a:gd name="connsiteY4" fmla="*/ 0 h 1239543"/>
                <a:gd name="connsiteX5" fmla="*/ 124792 w 124792"/>
                <a:gd name="connsiteY5" fmla="*/ 0 h 12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239543">
                  <a:moveTo>
                    <a:pt x="124792" y="0"/>
                  </a:moveTo>
                  <a:lnTo>
                    <a:pt x="124792" y="1239543"/>
                  </a:lnTo>
                  <a:lnTo>
                    <a:pt x="62397" y="1233253"/>
                  </a:lnTo>
                  <a:lnTo>
                    <a:pt x="0" y="123954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任意形状 132">
              <a:extLst>
                <a:ext uri="{FF2B5EF4-FFF2-40B4-BE49-F238E27FC236}">
                  <a16:creationId xmlns:a16="http://schemas.microsoft.com/office/drawing/2014/main" id="{BEA126F8-8210-42AD-AAE6-7C81C24BF8E1}"/>
                </a:ext>
              </a:extLst>
            </p:cNvPr>
            <p:cNvSpPr/>
            <p:nvPr/>
          </p:nvSpPr>
          <p:spPr>
            <a:xfrm rot="16200000">
              <a:off x="596106" y="440531"/>
              <a:ext cx="123825" cy="1319213"/>
            </a:xfrm>
            <a:custGeom>
              <a:avLst/>
              <a:gdLst>
                <a:gd name="connsiteX0" fmla="*/ 124792 w 124792"/>
                <a:gd name="connsiteY0" fmla="*/ 0 h 1319323"/>
                <a:gd name="connsiteX1" fmla="*/ 124792 w 124792"/>
                <a:gd name="connsiteY1" fmla="*/ 1263386 h 1319323"/>
                <a:gd name="connsiteX2" fmla="*/ 74020 w 124792"/>
                <a:gd name="connsiteY2" fmla="*/ 1279147 h 1319323"/>
                <a:gd name="connsiteX3" fmla="*/ 0 w 124792"/>
                <a:gd name="connsiteY3" fmla="*/ 1319323 h 1319323"/>
                <a:gd name="connsiteX4" fmla="*/ 0 w 124792"/>
                <a:gd name="connsiteY4" fmla="*/ 0 h 1319323"/>
                <a:gd name="connsiteX5" fmla="*/ 124792 w 124792"/>
                <a:gd name="connsiteY5" fmla="*/ 0 h 13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323">
                  <a:moveTo>
                    <a:pt x="124792" y="0"/>
                  </a:moveTo>
                  <a:lnTo>
                    <a:pt x="124792" y="1263386"/>
                  </a:lnTo>
                  <a:lnTo>
                    <a:pt x="74020" y="1279147"/>
                  </a:lnTo>
                  <a:lnTo>
                    <a:pt x="0" y="131932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任意形状 131">
              <a:extLst>
                <a:ext uri="{FF2B5EF4-FFF2-40B4-BE49-F238E27FC236}">
                  <a16:creationId xmlns:a16="http://schemas.microsoft.com/office/drawing/2014/main" id="{87999705-2284-40B3-B52E-8178118AAB7F}"/>
                </a:ext>
              </a:extLst>
            </p:cNvPr>
            <p:cNvSpPr/>
            <p:nvPr/>
          </p:nvSpPr>
          <p:spPr>
            <a:xfrm rot="16200000">
              <a:off x="734218" y="540544"/>
              <a:ext cx="125413" cy="1597026"/>
            </a:xfrm>
            <a:custGeom>
              <a:avLst/>
              <a:gdLst>
                <a:gd name="connsiteX0" fmla="*/ 124793 w 124793"/>
                <a:gd name="connsiteY0" fmla="*/ 0 h 1596957"/>
                <a:gd name="connsiteX1" fmla="*/ 124793 w 124793"/>
                <a:gd name="connsiteY1" fmla="*/ 1407391 h 1596957"/>
                <a:gd name="connsiteX2" fmla="*/ 56022 w 124793"/>
                <a:gd name="connsiteY2" fmla="*/ 1490742 h 1596957"/>
                <a:gd name="connsiteX3" fmla="*/ 2176 w 124793"/>
                <a:gd name="connsiteY3" fmla="*/ 1589947 h 1596957"/>
                <a:gd name="connsiteX4" fmla="*/ 0 w 124793"/>
                <a:gd name="connsiteY4" fmla="*/ 1596957 h 1596957"/>
                <a:gd name="connsiteX5" fmla="*/ 1 w 124793"/>
                <a:gd name="connsiteY5" fmla="*/ 0 h 1596957"/>
                <a:gd name="connsiteX6" fmla="*/ 124793 w 124793"/>
                <a:gd name="connsiteY6" fmla="*/ 0 h 15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3" h="1596957">
                  <a:moveTo>
                    <a:pt x="124793" y="0"/>
                  </a:moveTo>
                  <a:lnTo>
                    <a:pt x="124793" y="1407391"/>
                  </a:lnTo>
                  <a:lnTo>
                    <a:pt x="56022" y="1490742"/>
                  </a:lnTo>
                  <a:cubicBezTo>
                    <a:pt x="35032" y="1521813"/>
                    <a:pt x="16952" y="1555011"/>
                    <a:pt x="2176" y="1589947"/>
                  </a:cubicBezTo>
                  <a:lnTo>
                    <a:pt x="0" y="1596957"/>
                  </a:lnTo>
                  <a:lnTo>
                    <a:pt x="1" y="0"/>
                  </a:lnTo>
                  <a:lnTo>
                    <a:pt x="124793"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5" name="组合 44">
              <a:extLst>
                <a:ext uri="{FF2B5EF4-FFF2-40B4-BE49-F238E27FC236}">
                  <a16:creationId xmlns:a16="http://schemas.microsoft.com/office/drawing/2014/main" id="{2507E356-BFF6-44EB-8ECB-ED77F3014010}"/>
                </a:ext>
              </a:extLst>
            </p:cNvPr>
            <p:cNvGrpSpPr/>
            <p:nvPr/>
          </p:nvGrpSpPr>
          <p:grpSpPr>
            <a:xfrm>
              <a:off x="1382713" y="79375"/>
              <a:ext cx="10809287" cy="1477963"/>
              <a:chOff x="1382713" y="79375"/>
              <a:chExt cx="10809287" cy="1477963"/>
            </a:xfrm>
          </p:grpSpPr>
          <p:sp>
            <p:nvSpPr>
              <p:cNvPr id="46" name="任意形状 156">
                <a:extLst>
                  <a:ext uri="{FF2B5EF4-FFF2-40B4-BE49-F238E27FC236}">
                    <a16:creationId xmlns:a16="http://schemas.microsoft.com/office/drawing/2014/main" id="{EA9F76A8-165C-4D7F-A6F9-7C5C48ADA12B}"/>
                  </a:ext>
                </a:extLst>
              </p:cNvPr>
              <p:cNvSpPr/>
              <p:nvPr/>
            </p:nvSpPr>
            <p:spPr>
              <a:xfrm rot="10800000">
                <a:off x="8374063" y="79375"/>
                <a:ext cx="657225" cy="236538"/>
              </a:xfrm>
              <a:custGeom>
                <a:avLst/>
                <a:gdLst>
                  <a:gd name="connsiteX0" fmla="*/ 404366 w 656792"/>
                  <a:gd name="connsiteY0" fmla="*/ 235639 h 235639"/>
                  <a:gd name="connsiteX1" fmla="*/ 0 w 656792"/>
                  <a:gd name="connsiteY1" fmla="*/ 235639 h 235639"/>
                  <a:gd name="connsiteX2" fmla="*/ 252426 w 656792"/>
                  <a:gd name="connsiteY2" fmla="*/ 0 h 235639"/>
                  <a:gd name="connsiteX3" fmla="*/ 656792 w 656792"/>
                  <a:gd name="connsiteY3" fmla="*/ 0 h 235639"/>
                  <a:gd name="connsiteX4" fmla="*/ 404366 w 656792"/>
                  <a:gd name="connsiteY4" fmla="*/ 235639 h 2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92" h="235639">
                    <a:moveTo>
                      <a:pt x="404366" y="235639"/>
                    </a:moveTo>
                    <a:lnTo>
                      <a:pt x="0" y="235639"/>
                    </a:lnTo>
                    <a:lnTo>
                      <a:pt x="252426" y="0"/>
                    </a:lnTo>
                    <a:lnTo>
                      <a:pt x="656792" y="0"/>
                    </a:lnTo>
                    <a:lnTo>
                      <a:pt x="404366" y="235639"/>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7" name="组合 46">
                <a:extLst>
                  <a:ext uri="{FF2B5EF4-FFF2-40B4-BE49-F238E27FC236}">
                    <a16:creationId xmlns:a16="http://schemas.microsoft.com/office/drawing/2014/main" id="{3339FAB0-F477-43D0-86A1-CA41C2A85288}"/>
                  </a:ext>
                </a:extLst>
              </p:cNvPr>
              <p:cNvGrpSpPr/>
              <p:nvPr/>
            </p:nvGrpSpPr>
            <p:grpSpPr>
              <a:xfrm>
                <a:off x="1382713" y="315913"/>
                <a:ext cx="10809287" cy="1241425"/>
                <a:chOff x="1382713" y="315913"/>
                <a:chExt cx="10809287" cy="1241425"/>
              </a:xfrm>
            </p:grpSpPr>
            <p:sp>
              <p:nvSpPr>
                <p:cNvPr id="48" name="任意形状 152">
                  <a:extLst>
                    <a:ext uri="{FF2B5EF4-FFF2-40B4-BE49-F238E27FC236}">
                      <a16:creationId xmlns:a16="http://schemas.microsoft.com/office/drawing/2014/main" id="{B47C1A70-AA79-431B-9FBD-A211B2A53DF6}"/>
                    </a:ext>
                  </a:extLst>
                </p:cNvPr>
                <p:cNvSpPr/>
                <p:nvPr/>
              </p:nvSpPr>
              <p:spPr>
                <a:xfrm rot="10800000">
                  <a:off x="1382713" y="315913"/>
                  <a:ext cx="6991350" cy="1085850"/>
                </a:xfrm>
                <a:custGeom>
                  <a:avLst/>
                  <a:gdLst>
                    <a:gd name="connsiteX0" fmla="*/ 6448497 w 6991631"/>
                    <a:gd name="connsiteY0" fmla="*/ 1086268 h 1086268"/>
                    <a:gd name="connsiteX1" fmla="*/ 0 w 6991631"/>
                    <a:gd name="connsiteY1" fmla="*/ 1086268 h 1086268"/>
                    <a:gd name="connsiteX2" fmla="*/ 1163654 w 6991631"/>
                    <a:gd name="connsiteY2" fmla="*/ 0 h 1086268"/>
                    <a:gd name="connsiteX3" fmla="*/ 6448497 w 6991631"/>
                    <a:gd name="connsiteY3" fmla="*/ 0 h 1086268"/>
                    <a:gd name="connsiteX4" fmla="*/ 6991631 w 6991631"/>
                    <a:gd name="connsiteY4" fmla="*/ 543134 h 1086268"/>
                    <a:gd name="connsiteX5" fmla="*/ 6448497 w 6991631"/>
                    <a:gd name="connsiteY5" fmla="*/ 1086268 h 10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631" h="1086268">
                      <a:moveTo>
                        <a:pt x="6448497" y="1086268"/>
                      </a:moveTo>
                      <a:lnTo>
                        <a:pt x="0" y="1086268"/>
                      </a:lnTo>
                      <a:lnTo>
                        <a:pt x="1163654" y="0"/>
                      </a:lnTo>
                      <a:lnTo>
                        <a:pt x="6448497" y="0"/>
                      </a:lnTo>
                      <a:cubicBezTo>
                        <a:pt x="6748462" y="0"/>
                        <a:pt x="6991631" y="243169"/>
                        <a:pt x="6991631" y="543134"/>
                      </a:cubicBezTo>
                      <a:cubicBezTo>
                        <a:pt x="6991631" y="843099"/>
                        <a:pt x="6748462" y="1086268"/>
                        <a:pt x="6448497" y="1086268"/>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文本框 49">
                  <a:extLst>
                    <a:ext uri="{FF2B5EF4-FFF2-40B4-BE49-F238E27FC236}">
                      <a16:creationId xmlns:a16="http://schemas.microsoft.com/office/drawing/2014/main" id="{9E0E8C88-F2FC-4D2C-9F47-513F8A1969A2}"/>
                    </a:ext>
                  </a:extLst>
                </p:cNvPr>
                <p:cNvSpPr txBox="1"/>
                <p:nvPr/>
              </p:nvSpPr>
              <p:spPr>
                <a:xfrm>
                  <a:off x="1822450" y="582613"/>
                  <a:ext cx="390525"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宋体" panose="02010600030101010101" pitchFamily="2" charset="-122"/>
                    <a:cs typeface="宋体" panose="02010600030101010101" pitchFamily="2" charset="-122"/>
                  </a:endParaRPr>
                </a:p>
              </p:txBody>
            </p:sp>
            <p:sp>
              <p:nvSpPr>
                <p:cNvPr id="52" name="任意形状 157">
                  <a:extLst>
                    <a:ext uri="{FF2B5EF4-FFF2-40B4-BE49-F238E27FC236}">
                      <a16:creationId xmlns:a16="http://schemas.microsoft.com/office/drawing/2014/main" id="{A405A89E-CCE3-42DD-BB8E-64F9C44CA1D2}"/>
                    </a:ext>
                  </a:extLst>
                </p:cNvPr>
                <p:cNvSpPr/>
                <p:nvPr/>
              </p:nvSpPr>
              <p:spPr>
                <a:xfrm rot="10800000">
                  <a:off x="7615238" y="315913"/>
                  <a:ext cx="4576762" cy="1085850"/>
                </a:xfrm>
                <a:custGeom>
                  <a:avLst/>
                  <a:gdLst>
                    <a:gd name="connsiteX0" fmla="*/ 3412957 w 4576611"/>
                    <a:gd name="connsiteY0" fmla="*/ 1086268 h 1086268"/>
                    <a:gd name="connsiteX1" fmla="*/ 0 w 4576611"/>
                    <a:gd name="connsiteY1" fmla="*/ 1086268 h 1086268"/>
                    <a:gd name="connsiteX2" fmla="*/ 0 w 4576611"/>
                    <a:gd name="connsiteY2" fmla="*/ 0 h 1086268"/>
                    <a:gd name="connsiteX3" fmla="*/ 4576611 w 4576611"/>
                    <a:gd name="connsiteY3" fmla="*/ 0 h 1086268"/>
                    <a:gd name="connsiteX4" fmla="*/ 3412957 w 4576611"/>
                    <a:gd name="connsiteY4" fmla="*/ 1086268 h 108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611" h="1086268">
                      <a:moveTo>
                        <a:pt x="3412957" y="1086268"/>
                      </a:moveTo>
                      <a:lnTo>
                        <a:pt x="0" y="1086268"/>
                      </a:lnTo>
                      <a:lnTo>
                        <a:pt x="0" y="0"/>
                      </a:lnTo>
                      <a:lnTo>
                        <a:pt x="4576611" y="0"/>
                      </a:lnTo>
                      <a:lnTo>
                        <a:pt x="3412957" y="1086268"/>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任意形状 158">
                  <a:extLst>
                    <a:ext uri="{FF2B5EF4-FFF2-40B4-BE49-F238E27FC236}">
                      <a16:creationId xmlns:a16="http://schemas.microsoft.com/office/drawing/2014/main" id="{F48BF60E-D11C-42B0-ADA5-C179ABB43F58}"/>
                    </a:ext>
                  </a:extLst>
                </p:cNvPr>
                <p:cNvSpPr/>
                <p:nvPr/>
              </p:nvSpPr>
              <p:spPr>
                <a:xfrm rot="10800000">
                  <a:off x="7043738" y="1401763"/>
                  <a:ext cx="571500" cy="155575"/>
                </a:xfrm>
                <a:custGeom>
                  <a:avLst/>
                  <a:gdLst>
                    <a:gd name="connsiteX0" fmla="*/ 404366 w 570981"/>
                    <a:gd name="connsiteY0" fmla="*/ 155535 h 155535"/>
                    <a:gd name="connsiteX1" fmla="*/ 0 w 570981"/>
                    <a:gd name="connsiteY1" fmla="*/ 155535 h 155535"/>
                    <a:gd name="connsiteX2" fmla="*/ 166615 w 570981"/>
                    <a:gd name="connsiteY2" fmla="*/ 0 h 155535"/>
                    <a:gd name="connsiteX3" fmla="*/ 570981 w 570981"/>
                    <a:gd name="connsiteY3" fmla="*/ 0 h 155535"/>
                    <a:gd name="connsiteX4" fmla="*/ 404366 w 570981"/>
                    <a:gd name="connsiteY4" fmla="*/ 155535 h 15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1" h="155535">
                      <a:moveTo>
                        <a:pt x="404366" y="155535"/>
                      </a:moveTo>
                      <a:lnTo>
                        <a:pt x="0" y="155535"/>
                      </a:lnTo>
                      <a:lnTo>
                        <a:pt x="166615" y="0"/>
                      </a:lnTo>
                      <a:lnTo>
                        <a:pt x="570981" y="0"/>
                      </a:lnTo>
                      <a:lnTo>
                        <a:pt x="404366" y="155535"/>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pic>
        <p:nvPicPr>
          <p:cNvPr id="2" name="图片 1" descr="图形用户界面, 图表&#10;&#10;描述已自动生成">
            <a:extLst>
              <a:ext uri="{FF2B5EF4-FFF2-40B4-BE49-F238E27FC236}">
                <a16:creationId xmlns:a16="http://schemas.microsoft.com/office/drawing/2014/main" id="{56207DFF-D786-9034-826B-5D9F48BC6B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875" t="3016" r="4915" b="3968"/>
          <a:stretch/>
        </p:blipFill>
        <p:spPr bwMode="auto">
          <a:xfrm>
            <a:off x="-16705" y="1066074"/>
            <a:ext cx="5821555" cy="4368600"/>
          </a:xfrm>
          <a:prstGeom prst="rect">
            <a:avLst/>
          </a:prstGeom>
          <a:noFill/>
          <a:ln>
            <a:noFill/>
          </a:ln>
          <a:extLst>
            <a:ext uri="{53640926-AAD7-44D8-BBD7-CCE9431645EC}">
              <a14:shadowObscured xmlns:a14="http://schemas.microsoft.com/office/drawing/2010/main"/>
            </a:ext>
          </a:extLst>
        </p:spPr>
      </p:pic>
      <p:pic>
        <p:nvPicPr>
          <p:cNvPr id="3" name="图片 2" descr="图片包含 背景图案&#10;&#10;描述已自动生成">
            <a:extLst>
              <a:ext uri="{FF2B5EF4-FFF2-40B4-BE49-F238E27FC236}">
                <a16:creationId xmlns:a16="http://schemas.microsoft.com/office/drawing/2014/main" id="{302215D4-F1C4-AB98-19F2-344D54A5318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06439" y="1066075"/>
            <a:ext cx="6385560" cy="4368600"/>
          </a:xfrm>
          <a:prstGeom prst="rect">
            <a:avLst/>
          </a:prstGeom>
          <a:noFill/>
          <a:ln>
            <a:noFill/>
          </a:ln>
        </p:spPr>
      </p:pic>
      <p:grpSp>
        <p:nvGrpSpPr>
          <p:cNvPr id="4" name="组合 3">
            <a:extLst>
              <a:ext uri="{FF2B5EF4-FFF2-40B4-BE49-F238E27FC236}">
                <a16:creationId xmlns:a16="http://schemas.microsoft.com/office/drawing/2014/main" id="{787F88E0-27D5-E1C4-AC7A-3290BE4CAAAB}"/>
              </a:ext>
            </a:extLst>
          </p:cNvPr>
          <p:cNvGrpSpPr/>
          <p:nvPr/>
        </p:nvGrpSpPr>
        <p:grpSpPr>
          <a:xfrm>
            <a:off x="-1" y="5603777"/>
            <a:ext cx="12192000" cy="1289071"/>
            <a:chOff x="6785079" y="499900"/>
            <a:chExt cx="5345402" cy="6164416"/>
          </a:xfrm>
        </p:grpSpPr>
        <p:sp>
          <p:nvSpPr>
            <p:cNvPr id="5" name="文本框 4">
              <a:extLst>
                <a:ext uri="{FF2B5EF4-FFF2-40B4-BE49-F238E27FC236}">
                  <a16:creationId xmlns:a16="http://schemas.microsoft.com/office/drawing/2014/main" id="{5393BA49-1631-F80C-6DE8-F4998A00806B}"/>
                </a:ext>
              </a:extLst>
            </p:cNvPr>
            <p:cNvSpPr txBox="1"/>
            <p:nvPr/>
          </p:nvSpPr>
          <p:spPr>
            <a:xfrm>
              <a:off x="6826701" y="499900"/>
              <a:ext cx="5262157" cy="6164416"/>
            </a:xfrm>
            <a:prstGeom prst="rect">
              <a:avLst/>
            </a:prstGeom>
            <a:noFill/>
          </p:spPr>
          <p:txBody>
            <a:bodyPr wrap="square">
              <a:spAutoFit/>
            </a:bodyPr>
            <a:lstStyle/>
            <a:p>
              <a:pPr algn="just" eaLnBrk="1" hangingPunct="1">
                <a:lnSpc>
                  <a:spcPct val="150000"/>
                </a:lnSpc>
                <a:spcBef>
                  <a:spcPct val="20000"/>
                </a:spcBef>
                <a:buFont typeface="Wingdings" panose="05000000000000000000" pitchFamily="2" charset="2"/>
                <a:buChar char="Ø"/>
                <a:defRPr/>
              </a:pPr>
              <a:r>
                <a:rPr lang="zh-CN" altLang="zh-CN" sz="1800" b="1" dirty="0">
                  <a:solidFill>
                    <a:srgbClr val="000000"/>
                  </a:solidFill>
                  <a:effectLst/>
                  <a:ea typeface="Times New Roman" panose="02020603050405020304" pitchFamily="18" charset="0"/>
                </a:rPr>
                <a:t> </a:t>
              </a:r>
              <a:r>
                <a:rPr lang="en-US" altLang="zh-CN" sz="1800" b="1" dirty="0">
                  <a:solidFill>
                    <a:srgbClr val="002060"/>
                  </a:solidFill>
                  <a:effectLst/>
                  <a:latin typeface="Times New Roman" panose="02020603050405020304" pitchFamily="18" charset="0"/>
                  <a:ea typeface="Calibri" panose="020F0502020204030204" pitchFamily="34" charset="0"/>
                </a:rPr>
                <a:t>Time series of the average </a:t>
              </a:r>
              <a:r>
                <a:rPr lang="en-US" altLang="zh-CN" sz="1800" b="1" dirty="0">
                  <a:solidFill>
                    <a:srgbClr val="C00000"/>
                  </a:solidFill>
                  <a:effectLst/>
                  <a:latin typeface="Times New Roman" panose="02020603050405020304" pitchFamily="18" charset="0"/>
                  <a:ea typeface="Calibri" panose="020F0502020204030204" pitchFamily="34" charset="0"/>
                </a:rPr>
                <a:t>WNPSM index </a:t>
              </a:r>
              <a:r>
                <a:rPr lang="en-US" altLang="zh-CN" sz="1800" b="1" dirty="0">
                  <a:solidFill>
                    <a:srgbClr val="002060"/>
                  </a:solidFill>
                  <a:effectLst/>
                  <a:latin typeface="Times New Roman" panose="02020603050405020304" pitchFamily="18" charset="0"/>
                  <a:ea typeface="Calibri" panose="020F0502020204030204" pitchFamily="34" charset="0"/>
                </a:rPr>
                <a:t>for 18–25 July from 1979 to 2021 and the 18–25 July 2021 averaged 850-hPa geopotential height (contoured in m) and wind (vectors) with infrared brightness temperature (shaded in K) for 0000 UTC 23 July 2021.</a:t>
              </a:r>
              <a:endParaRPr lang="zh-CN" alt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矩形 5">
              <a:extLst>
                <a:ext uri="{FF2B5EF4-FFF2-40B4-BE49-F238E27FC236}">
                  <a16:creationId xmlns:a16="http://schemas.microsoft.com/office/drawing/2014/main" id="{2BD6C07F-6932-56D4-5B7F-638BA80AB5FF}"/>
                </a:ext>
              </a:extLst>
            </p:cNvPr>
            <p:cNvSpPr/>
            <p:nvPr/>
          </p:nvSpPr>
          <p:spPr>
            <a:xfrm>
              <a:off x="6785079" y="673694"/>
              <a:ext cx="5345402" cy="573652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mc:AlternateContent xmlns:mc="http://schemas.openxmlformats.org/markup-compatibility/2006">
        <mc:Choice xmlns:am3d="http://schemas.microsoft.com/office/drawing/2017/model3d" Requires="am3d">
          <p:graphicFrame>
            <p:nvGraphicFramePr>
              <p:cNvPr id="8" name="3D 模型 7">
                <a:extLst>
                  <a:ext uri="{FF2B5EF4-FFF2-40B4-BE49-F238E27FC236}">
                    <a16:creationId xmlns:a16="http://schemas.microsoft.com/office/drawing/2014/main" id="{EC787AF3-14B5-41FF-16D8-6EA24A7E657D}"/>
                  </a:ext>
                </a:extLst>
              </p:cNvPr>
              <p:cNvGraphicFramePr>
                <a:graphicFrameLocks noChangeAspect="1"/>
              </p:cNvGraphicFramePr>
              <p:nvPr>
                <p:extLst>
                  <p:ext uri="{D42A27DB-BD31-4B8C-83A1-F6EECF244321}">
                    <p14:modId xmlns:p14="http://schemas.microsoft.com/office/powerpoint/2010/main" val="1852506582"/>
                  </p:ext>
                </p:extLst>
              </p:nvPr>
            </p:nvGraphicFramePr>
            <p:xfrm>
              <a:off x="10315228" y="120354"/>
              <a:ext cx="1686981" cy="824250"/>
            </p:xfrm>
            <a:graphic>
              <a:graphicData uri="http://schemas.microsoft.com/office/drawing/2017/model3d">
                <am3d:model3d r:embed="rId4">
                  <am3d:spPr>
                    <a:xfrm>
                      <a:off x="0" y="0"/>
                      <a:ext cx="1686981" cy="824250"/>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5"/>
                  </am3d:raster>
                  <am3d:objViewport viewportSz="26181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模型 7">
                <a:extLst>
                  <a:ext uri="{FF2B5EF4-FFF2-40B4-BE49-F238E27FC236}">
                    <a16:creationId xmlns:a16="http://schemas.microsoft.com/office/drawing/2014/main" id="{EC787AF3-14B5-41FF-16D8-6EA24A7E657D}"/>
                  </a:ext>
                </a:extLst>
              </p:cNvPr>
              <p:cNvPicPr>
                <a:picLocks noGrp="1" noRot="1" noChangeAspect="1" noMove="1" noResize="1" noEditPoints="1" noAdjustHandles="1" noChangeArrowheads="1" noChangeShapeType="1" noCrop="1"/>
              </p:cNvPicPr>
              <p:nvPr/>
            </p:nvPicPr>
            <p:blipFill>
              <a:blip r:embed="rId5"/>
              <a:stretch>
                <a:fillRect/>
              </a:stretch>
            </p:blipFill>
            <p:spPr>
              <a:xfrm>
                <a:off x="10315228" y="120354"/>
                <a:ext cx="1686981" cy="824250"/>
              </a:xfrm>
              <a:prstGeom prst="rect">
                <a:avLst/>
              </a:prstGeom>
            </p:spPr>
          </p:pic>
        </mc:Fallback>
      </mc:AlternateContent>
      <p:sp>
        <p:nvSpPr>
          <p:cNvPr id="7" name="文本框 6">
            <a:extLst>
              <a:ext uri="{FF2B5EF4-FFF2-40B4-BE49-F238E27FC236}">
                <a16:creationId xmlns:a16="http://schemas.microsoft.com/office/drawing/2014/main" id="{51A9817B-D00A-9F26-DA05-CECA65E64AB2}"/>
              </a:ext>
            </a:extLst>
          </p:cNvPr>
          <p:cNvSpPr txBox="1"/>
          <p:nvPr/>
        </p:nvSpPr>
        <p:spPr>
          <a:xfrm>
            <a:off x="2591890" y="177078"/>
            <a:ext cx="7168063"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Discussion results</a:t>
            </a:r>
          </a:p>
        </p:txBody>
      </p:sp>
    </p:spTree>
    <p:extLst>
      <p:ext uri="{BB962C8B-B14F-4D97-AF65-F5344CB8AC3E}">
        <p14:creationId xmlns:p14="http://schemas.microsoft.com/office/powerpoint/2010/main" val="380890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1000"/>
                                  </p:stCondLst>
                                  <p:childTnLst>
                                    <p:animRot by="21600000">
                                      <p:cBhvr>
                                        <p:cTn id="6" dur="20000" fill="hold"/>
                                        <p:tgtEl>
                                          <p:spTgt spid="8"/>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74B5"/>
            </a:gs>
            <a:gs pos="53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77B5F84E-528E-4599-A565-4BD377B64B48}"/>
              </a:ext>
            </a:extLst>
          </p:cNvPr>
          <p:cNvGrpSpPr/>
          <p:nvPr/>
        </p:nvGrpSpPr>
        <p:grpSpPr>
          <a:xfrm>
            <a:off x="0" y="-217191"/>
            <a:ext cx="12193588" cy="1436391"/>
            <a:chOff x="-1588" y="79375"/>
            <a:chExt cx="12193588" cy="1477963"/>
          </a:xfrm>
        </p:grpSpPr>
        <p:sp>
          <p:nvSpPr>
            <p:cNvPr id="36" name="任意形状 135">
              <a:extLst>
                <a:ext uri="{FF2B5EF4-FFF2-40B4-BE49-F238E27FC236}">
                  <a16:creationId xmlns:a16="http://schemas.microsoft.com/office/drawing/2014/main" id="{AD280E91-2831-425A-9FF0-1765A861F013}"/>
                </a:ext>
              </a:extLst>
            </p:cNvPr>
            <p:cNvSpPr/>
            <p:nvPr/>
          </p:nvSpPr>
          <p:spPr>
            <a:xfrm rot="16200000">
              <a:off x="743743" y="-429418"/>
              <a:ext cx="123825" cy="1614488"/>
            </a:xfrm>
            <a:custGeom>
              <a:avLst/>
              <a:gdLst>
                <a:gd name="connsiteX0" fmla="*/ 124792 w 124792"/>
                <a:gd name="connsiteY0" fmla="*/ 2 h 1615180"/>
                <a:gd name="connsiteX1" fmla="*/ 124792 w 124792"/>
                <a:gd name="connsiteY1" fmla="*/ 1615180 h 1615180"/>
                <a:gd name="connsiteX2" fmla="*/ 116959 w 124792"/>
                <a:gd name="connsiteY2" fmla="*/ 1589947 h 1615180"/>
                <a:gd name="connsiteX3" fmla="*/ 63113 w 124792"/>
                <a:gd name="connsiteY3" fmla="*/ 1490742 h 1615180"/>
                <a:gd name="connsiteX4" fmla="*/ 0 w 124792"/>
                <a:gd name="connsiteY4" fmla="*/ 1414249 h 1615180"/>
                <a:gd name="connsiteX5" fmla="*/ 0 w 124792"/>
                <a:gd name="connsiteY5" fmla="*/ 0 h 1615180"/>
                <a:gd name="connsiteX6" fmla="*/ 124792 w 124792"/>
                <a:gd name="connsiteY6" fmla="*/ 2 h 1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2" h="1615180">
                  <a:moveTo>
                    <a:pt x="124792" y="2"/>
                  </a:moveTo>
                  <a:lnTo>
                    <a:pt x="124792" y="1615180"/>
                  </a:lnTo>
                  <a:lnTo>
                    <a:pt x="116959" y="1589947"/>
                  </a:lnTo>
                  <a:cubicBezTo>
                    <a:pt x="102183" y="1555011"/>
                    <a:pt x="84103" y="1521813"/>
                    <a:pt x="63113" y="1490742"/>
                  </a:cubicBezTo>
                  <a:lnTo>
                    <a:pt x="0" y="1414249"/>
                  </a:lnTo>
                  <a:lnTo>
                    <a:pt x="0" y="0"/>
                  </a:lnTo>
                  <a:lnTo>
                    <a:pt x="124792" y="2"/>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任意形状 134">
              <a:extLst>
                <a:ext uri="{FF2B5EF4-FFF2-40B4-BE49-F238E27FC236}">
                  <a16:creationId xmlns:a16="http://schemas.microsoft.com/office/drawing/2014/main" id="{90DE13D9-7B54-4E0E-A54D-5CFE12445AEB}"/>
                </a:ext>
              </a:extLst>
            </p:cNvPr>
            <p:cNvSpPr/>
            <p:nvPr/>
          </p:nvSpPr>
          <p:spPr>
            <a:xfrm rot="16200000">
              <a:off x="595312" y="-38100"/>
              <a:ext cx="125413" cy="1319213"/>
            </a:xfrm>
            <a:custGeom>
              <a:avLst/>
              <a:gdLst>
                <a:gd name="connsiteX0" fmla="*/ 124792 w 124792"/>
                <a:gd name="connsiteY0" fmla="*/ 0 h 1319998"/>
                <a:gd name="connsiteX1" fmla="*/ 124792 w 124792"/>
                <a:gd name="connsiteY1" fmla="*/ 1319998 h 1319998"/>
                <a:gd name="connsiteX2" fmla="*/ 49528 w 124792"/>
                <a:gd name="connsiteY2" fmla="*/ 1279147 h 1319998"/>
                <a:gd name="connsiteX3" fmla="*/ 0 w 124792"/>
                <a:gd name="connsiteY3" fmla="*/ 1263772 h 1319998"/>
                <a:gd name="connsiteX4" fmla="*/ 0 w 124792"/>
                <a:gd name="connsiteY4" fmla="*/ 0 h 1319998"/>
                <a:gd name="connsiteX5" fmla="*/ 124792 w 124792"/>
                <a:gd name="connsiteY5" fmla="*/ 0 h 13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998">
                  <a:moveTo>
                    <a:pt x="124792" y="0"/>
                  </a:moveTo>
                  <a:lnTo>
                    <a:pt x="124792" y="1319998"/>
                  </a:lnTo>
                  <a:lnTo>
                    <a:pt x="49528" y="1279147"/>
                  </a:lnTo>
                  <a:lnTo>
                    <a:pt x="0" y="1263772"/>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任意形状 133">
              <a:extLst>
                <a:ext uri="{FF2B5EF4-FFF2-40B4-BE49-F238E27FC236}">
                  <a16:creationId xmlns:a16="http://schemas.microsoft.com/office/drawing/2014/main" id="{1A983AB0-6451-4C83-8E68-780527A9FAD3}"/>
                </a:ext>
              </a:extLst>
            </p:cNvPr>
            <p:cNvSpPr/>
            <p:nvPr/>
          </p:nvSpPr>
          <p:spPr>
            <a:xfrm rot="16200000">
              <a:off x="554832" y="242093"/>
              <a:ext cx="125412" cy="1238251"/>
            </a:xfrm>
            <a:custGeom>
              <a:avLst/>
              <a:gdLst>
                <a:gd name="connsiteX0" fmla="*/ 124792 w 124792"/>
                <a:gd name="connsiteY0" fmla="*/ 0 h 1239543"/>
                <a:gd name="connsiteX1" fmla="*/ 124792 w 124792"/>
                <a:gd name="connsiteY1" fmla="*/ 1239543 h 1239543"/>
                <a:gd name="connsiteX2" fmla="*/ 62397 w 124792"/>
                <a:gd name="connsiteY2" fmla="*/ 1233253 h 1239543"/>
                <a:gd name="connsiteX3" fmla="*/ 0 w 124792"/>
                <a:gd name="connsiteY3" fmla="*/ 1239543 h 1239543"/>
                <a:gd name="connsiteX4" fmla="*/ 0 w 124792"/>
                <a:gd name="connsiteY4" fmla="*/ 0 h 1239543"/>
                <a:gd name="connsiteX5" fmla="*/ 124792 w 124792"/>
                <a:gd name="connsiteY5" fmla="*/ 0 h 12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239543">
                  <a:moveTo>
                    <a:pt x="124792" y="0"/>
                  </a:moveTo>
                  <a:lnTo>
                    <a:pt x="124792" y="1239543"/>
                  </a:lnTo>
                  <a:lnTo>
                    <a:pt x="62397" y="1233253"/>
                  </a:lnTo>
                  <a:lnTo>
                    <a:pt x="0" y="123954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任意形状 132">
              <a:extLst>
                <a:ext uri="{FF2B5EF4-FFF2-40B4-BE49-F238E27FC236}">
                  <a16:creationId xmlns:a16="http://schemas.microsoft.com/office/drawing/2014/main" id="{BEA126F8-8210-42AD-AAE6-7C81C24BF8E1}"/>
                </a:ext>
              </a:extLst>
            </p:cNvPr>
            <p:cNvSpPr/>
            <p:nvPr/>
          </p:nvSpPr>
          <p:spPr>
            <a:xfrm rot="16200000">
              <a:off x="596106" y="440531"/>
              <a:ext cx="123825" cy="1319213"/>
            </a:xfrm>
            <a:custGeom>
              <a:avLst/>
              <a:gdLst>
                <a:gd name="connsiteX0" fmla="*/ 124792 w 124792"/>
                <a:gd name="connsiteY0" fmla="*/ 0 h 1319323"/>
                <a:gd name="connsiteX1" fmla="*/ 124792 w 124792"/>
                <a:gd name="connsiteY1" fmla="*/ 1263386 h 1319323"/>
                <a:gd name="connsiteX2" fmla="*/ 74020 w 124792"/>
                <a:gd name="connsiteY2" fmla="*/ 1279147 h 1319323"/>
                <a:gd name="connsiteX3" fmla="*/ 0 w 124792"/>
                <a:gd name="connsiteY3" fmla="*/ 1319323 h 1319323"/>
                <a:gd name="connsiteX4" fmla="*/ 0 w 124792"/>
                <a:gd name="connsiteY4" fmla="*/ 0 h 1319323"/>
                <a:gd name="connsiteX5" fmla="*/ 124792 w 124792"/>
                <a:gd name="connsiteY5" fmla="*/ 0 h 13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323">
                  <a:moveTo>
                    <a:pt x="124792" y="0"/>
                  </a:moveTo>
                  <a:lnTo>
                    <a:pt x="124792" y="1263386"/>
                  </a:lnTo>
                  <a:lnTo>
                    <a:pt x="74020" y="1279147"/>
                  </a:lnTo>
                  <a:lnTo>
                    <a:pt x="0" y="131932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任意形状 131">
              <a:extLst>
                <a:ext uri="{FF2B5EF4-FFF2-40B4-BE49-F238E27FC236}">
                  <a16:creationId xmlns:a16="http://schemas.microsoft.com/office/drawing/2014/main" id="{87999705-2284-40B3-B52E-8178118AAB7F}"/>
                </a:ext>
              </a:extLst>
            </p:cNvPr>
            <p:cNvSpPr/>
            <p:nvPr/>
          </p:nvSpPr>
          <p:spPr>
            <a:xfrm rot="16200000">
              <a:off x="734218" y="540544"/>
              <a:ext cx="125413" cy="1597026"/>
            </a:xfrm>
            <a:custGeom>
              <a:avLst/>
              <a:gdLst>
                <a:gd name="connsiteX0" fmla="*/ 124793 w 124793"/>
                <a:gd name="connsiteY0" fmla="*/ 0 h 1596957"/>
                <a:gd name="connsiteX1" fmla="*/ 124793 w 124793"/>
                <a:gd name="connsiteY1" fmla="*/ 1407391 h 1596957"/>
                <a:gd name="connsiteX2" fmla="*/ 56022 w 124793"/>
                <a:gd name="connsiteY2" fmla="*/ 1490742 h 1596957"/>
                <a:gd name="connsiteX3" fmla="*/ 2176 w 124793"/>
                <a:gd name="connsiteY3" fmla="*/ 1589947 h 1596957"/>
                <a:gd name="connsiteX4" fmla="*/ 0 w 124793"/>
                <a:gd name="connsiteY4" fmla="*/ 1596957 h 1596957"/>
                <a:gd name="connsiteX5" fmla="*/ 1 w 124793"/>
                <a:gd name="connsiteY5" fmla="*/ 0 h 1596957"/>
                <a:gd name="connsiteX6" fmla="*/ 124793 w 124793"/>
                <a:gd name="connsiteY6" fmla="*/ 0 h 15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3" h="1596957">
                  <a:moveTo>
                    <a:pt x="124793" y="0"/>
                  </a:moveTo>
                  <a:lnTo>
                    <a:pt x="124793" y="1407391"/>
                  </a:lnTo>
                  <a:lnTo>
                    <a:pt x="56022" y="1490742"/>
                  </a:lnTo>
                  <a:cubicBezTo>
                    <a:pt x="35032" y="1521813"/>
                    <a:pt x="16952" y="1555011"/>
                    <a:pt x="2176" y="1589947"/>
                  </a:cubicBezTo>
                  <a:lnTo>
                    <a:pt x="0" y="1596957"/>
                  </a:lnTo>
                  <a:lnTo>
                    <a:pt x="1" y="0"/>
                  </a:lnTo>
                  <a:lnTo>
                    <a:pt x="124793"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5" name="组合 44">
              <a:extLst>
                <a:ext uri="{FF2B5EF4-FFF2-40B4-BE49-F238E27FC236}">
                  <a16:creationId xmlns:a16="http://schemas.microsoft.com/office/drawing/2014/main" id="{2507E356-BFF6-44EB-8ECB-ED77F3014010}"/>
                </a:ext>
              </a:extLst>
            </p:cNvPr>
            <p:cNvGrpSpPr/>
            <p:nvPr/>
          </p:nvGrpSpPr>
          <p:grpSpPr>
            <a:xfrm>
              <a:off x="1382713" y="79375"/>
              <a:ext cx="10809287" cy="1477963"/>
              <a:chOff x="1382713" y="79375"/>
              <a:chExt cx="10809287" cy="1477963"/>
            </a:xfrm>
          </p:grpSpPr>
          <p:sp>
            <p:nvSpPr>
              <p:cNvPr id="46" name="任意形状 156">
                <a:extLst>
                  <a:ext uri="{FF2B5EF4-FFF2-40B4-BE49-F238E27FC236}">
                    <a16:creationId xmlns:a16="http://schemas.microsoft.com/office/drawing/2014/main" id="{EA9F76A8-165C-4D7F-A6F9-7C5C48ADA12B}"/>
                  </a:ext>
                </a:extLst>
              </p:cNvPr>
              <p:cNvSpPr/>
              <p:nvPr/>
            </p:nvSpPr>
            <p:spPr>
              <a:xfrm rot="10800000">
                <a:off x="8374063" y="79375"/>
                <a:ext cx="657225" cy="236538"/>
              </a:xfrm>
              <a:custGeom>
                <a:avLst/>
                <a:gdLst>
                  <a:gd name="connsiteX0" fmla="*/ 404366 w 656792"/>
                  <a:gd name="connsiteY0" fmla="*/ 235639 h 235639"/>
                  <a:gd name="connsiteX1" fmla="*/ 0 w 656792"/>
                  <a:gd name="connsiteY1" fmla="*/ 235639 h 235639"/>
                  <a:gd name="connsiteX2" fmla="*/ 252426 w 656792"/>
                  <a:gd name="connsiteY2" fmla="*/ 0 h 235639"/>
                  <a:gd name="connsiteX3" fmla="*/ 656792 w 656792"/>
                  <a:gd name="connsiteY3" fmla="*/ 0 h 235639"/>
                  <a:gd name="connsiteX4" fmla="*/ 404366 w 656792"/>
                  <a:gd name="connsiteY4" fmla="*/ 235639 h 2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92" h="235639">
                    <a:moveTo>
                      <a:pt x="404366" y="235639"/>
                    </a:moveTo>
                    <a:lnTo>
                      <a:pt x="0" y="235639"/>
                    </a:lnTo>
                    <a:lnTo>
                      <a:pt x="252426" y="0"/>
                    </a:lnTo>
                    <a:lnTo>
                      <a:pt x="656792" y="0"/>
                    </a:lnTo>
                    <a:lnTo>
                      <a:pt x="404366" y="235639"/>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7" name="组合 46">
                <a:extLst>
                  <a:ext uri="{FF2B5EF4-FFF2-40B4-BE49-F238E27FC236}">
                    <a16:creationId xmlns:a16="http://schemas.microsoft.com/office/drawing/2014/main" id="{3339FAB0-F477-43D0-86A1-CA41C2A85288}"/>
                  </a:ext>
                </a:extLst>
              </p:cNvPr>
              <p:cNvGrpSpPr/>
              <p:nvPr/>
            </p:nvGrpSpPr>
            <p:grpSpPr>
              <a:xfrm>
                <a:off x="1382713" y="315913"/>
                <a:ext cx="10809287" cy="1241425"/>
                <a:chOff x="1382713" y="315913"/>
                <a:chExt cx="10809287" cy="1241425"/>
              </a:xfrm>
            </p:grpSpPr>
            <p:sp>
              <p:nvSpPr>
                <p:cNvPr id="48" name="任意形状 152">
                  <a:extLst>
                    <a:ext uri="{FF2B5EF4-FFF2-40B4-BE49-F238E27FC236}">
                      <a16:creationId xmlns:a16="http://schemas.microsoft.com/office/drawing/2014/main" id="{B47C1A70-AA79-431B-9FBD-A211B2A53DF6}"/>
                    </a:ext>
                  </a:extLst>
                </p:cNvPr>
                <p:cNvSpPr/>
                <p:nvPr/>
              </p:nvSpPr>
              <p:spPr>
                <a:xfrm rot="10800000">
                  <a:off x="1382713" y="315913"/>
                  <a:ext cx="6991350" cy="1085850"/>
                </a:xfrm>
                <a:custGeom>
                  <a:avLst/>
                  <a:gdLst>
                    <a:gd name="connsiteX0" fmla="*/ 6448497 w 6991631"/>
                    <a:gd name="connsiteY0" fmla="*/ 1086268 h 1086268"/>
                    <a:gd name="connsiteX1" fmla="*/ 0 w 6991631"/>
                    <a:gd name="connsiteY1" fmla="*/ 1086268 h 1086268"/>
                    <a:gd name="connsiteX2" fmla="*/ 1163654 w 6991631"/>
                    <a:gd name="connsiteY2" fmla="*/ 0 h 1086268"/>
                    <a:gd name="connsiteX3" fmla="*/ 6448497 w 6991631"/>
                    <a:gd name="connsiteY3" fmla="*/ 0 h 1086268"/>
                    <a:gd name="connsiteX4" fmla="*/ 6991631 w 6991631"/>
                    <a:gd name="connsiteY4" fmla="*/ 543134 h 1086268"/>
                    <a:gd name="connsiteX5" fmla="*/ 6448497 w 6991631"/>
                    <a:gd name="connsiteY5" fmla="*/ 1086268 h 10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631" h="1086268">
                      <a:moveTo>
                        <a:pt x="6448497" y="1086268"/>
                      </a:moveTo>
                      <a:lnTo>
                        <a:pt x="0" y="1086268"/>
                      </a:lnTo>
                      <a:lnTo>
                        <a:pt x="1163654" y="0"/>
                      </a:lnTo>
                      <a:lnTo>
                        <a:pt x="6448497" y="0"/>
                      </a:lnTo>
                      <a:cubicBezTo>
                        <a:pt x="6748462" y="0"/>
                        <a:pt x="6991631" y="243169"/>
                        <a:pt x="6991631" y="543134"/>
                      </a:cubicBezTo>
                      <a:cubicBezTo>
                        <a:pt x="6991631" y="843099"/>
                        <a:pt x="6748462" y="1086268"/>
                        <a:pt x="6448497" y="1086268"/>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文本框 49">
                  <a:extLst>
                    <a:ext uri="{FF2B5EF4-FFF2-40B4-BE49-F238E27FC236}">
                      <a16:creationId xmlns:a16="http://schemas.microsoft.com/office/drawing/2014/main" id="{9E0E8C88-F2FC-4D2C-9F47-513F8A1969A2}"/>
                    </a:ext>
                  </a:extLst>
                </p:cNvPr>
                <p:cNvSpPr txBox="1"/>
                <p:nvPr/>
              </p:nvSpPr>
              <p:spPr>
                <a:xfrm>
                  <a:off x="1822450" y="582613"/>
                  <a:ext cx="390525"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宋体" panose="02010600030101010101" pitchFamily="2" charset="-122"/>
                    <a:cs typeface="宋体" panose="02010600030101010101" pitchFamily="2" charset="-122"/>
                  </a:endParaRPr>
                </a:p>
              </p:txBody>
            </p:sp>
            <p:sp>
              <p:nvSpPr>
                <p:cNvPr id="52" name="任意形状 157">
                  <a:extLst>
                    <a:ext uri="{FF2B5EF4-FFF2-40B4-BE49-F238E27FC236}">
                      <a16:creationId xmlns:a16="http://schemas.microsoft.com/office/drawing/2014/main" id="{A405A89E-CCE3-42DD-BB8E-64F9C44CA1D2}"/>
                    </a:ext>
                  </a:extLst>
                </p:cNvPr>
                <p:cNvSpPr/>
                <p:nvPr/>
              </p:nvSpPr>
              <p:spPr>
                <a:xfrm rot="10800000">
                  <a:off x="7615238" y="315913"/>
                  <a:ext cx="4576762" cy="1085850"/>
                </a:xfrm>
                <a:custGeom>
                  <a:avLst/>
                  <a:gdLst>
                    <a:gd name="connsiteX0" fmla="*/ 3412957 w 4576611"/>
                    <a:gd name="connsiteY0" fmla="*/ 1086268 h 1086268"/>
                    <a:gd name="connsiteX1" fmla="*/ 0 w 4576611"/>
                    <a:gd name="connsiteY1" fmla="*/ 1086268 h 1086268"/>
                    <a:gd name="connsiteX2" fmla="*/ 0 w 4576611"/>
                    <a:gd name="connsiteY2" fmla="*/ 0 h 1086268"/>
                    <a:gd name="connsiteX3" fmla="*/ 4576611 w 4576611"/>
                    <a:gd name="connsiteY3" fmla="*/ 0 h 1086268"/>
                    <a:gd name="connsiteX4" fmla="*/ 3412957 w 4576611"/>
                    <a:gd name="connsiteY4" fmla="*/ 1086268 h 108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611" h="1086268">
                      <a:moveTo>
                        <a:pt x="3412957" y="1086268"/>
                      </a:moveTo>
                      <a:lnTo>
                        <a:pt x="0" y="1086268"/>
                      </a:lnTo>
                      <a:lnTo>
                        <a:pt x="0" y="0"/>
                      </a:lnTo>
                      <a:lnTo>
                        <a:pt x="4576611" y="0"/>
                      </a:lnTo>
                      <a:lnTo>
                        <a:pt x="3412957" y="1086268"/>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任意形状 158">
                  <a:extLst>
                    <a:ext uri="{FF2B5EF4-FFF2-40B4-BE49-F238E27FC236}">
                      <a16:creationId xmlns:a16="http://schemas.microsoft.com/office/drawing/2014/main" id="{F48BF60E-D11C-42B0-ADA5-C179ABB43F58}"/>
                    </a:ext>
                  </a:extLst>
                </p:cNvPr>
                <p:cNvSpPr/>
                <p:nvPr/>
              </p:nvSpPr>
              <p:spPr>
                <a:xfrm rot="10800000">
                  <a:off x="7043738" y="1401763"/>
                  <a:ext cx="571500" cy="155575"/>
                </a:xfrm>
                <a:custGeom>
                  <a:avLst/>
                  <a:gdLst>
                    <a:gd name="connsiteX0" fmla="*/ 404366 w 570981"/>
                    <a:gd name="connsiteY0" fmla="*/ 155535 h 155535"/>
                    <a:gd name="connsiteX1" fmla="*/ 0 w 570981"/>
                    <a:gd name="connsiteY1" fmla="*/ 155535 h 155535"/>
                    <a:gd name="connsiteX2" fmla="*/ 166615 w 570981"/>
                    <a:gd name="connsiteY2" fmla="*/ 0 h 155535"/>
                    <a:gd name="connsiteX3" fmla="*/ 570981 w 570981"/>
                    <a:gd name="connsiteY3" fmla="*/ 0 h 155535"/>
                    <a:gd name="connsiteX4" fmla="*/ 404366 w 570981"/>
                    <a:gd name="connsiteY4" fmla="*/ 155535 h 15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1" h="155535">
                      <a:moveTo>
                        <a:pt x="404366" y="155535"/>
                      </a:moveTo>
                      <a:lnTo>
                        <a:pt x="0" y="155535"/>
                      </a:lnTo>
                      <a:lnTo>
                        <a:pt x="166615" y="0"/>
                      </a:lnTo>
                      <a:lnTo>
                        <a:pt x="570981" y="0"/>
                      </a:lnTo>
                      <a:lnTo>
                        <a:pt x="404366" y="155535"/>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pic>
        <p:nvPicPr>
          <p:cNvPr id="2" name="图片 1">
            <a:extLst>
              <a:ext uri="{FF2B5EF4-FFF2-40B4-BE49-F238E27FC236}">
                <a16:creationId xmlns:a16="http://schemas.microsoft.com/office/drawing/2014/main" id="{E164EA23-EA41-EA98-8432-3E0899C1392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73379" y="1068000"/>
            <a:ext cx="11445240" cy="4997418"/>
          </a:xfrm>
          <a:prstGeom prst="rect">
            <a:avLst/>
          </a:prstGeom>
          <a:noFill/>
          <a:ln>
            <a:noFill/>
          </a:ln>
        </p:spPr>
      </p:pic>
      <p:grpSp>
        <p:nvGrpSpPr>
          <p:cNvPr id="4" name="组合 3">
            <a:extLst>
              <a:ext uri="{FF2B5EF4-FFF2-40B4-BE49-F238E27FC236}">
                <a16:creationId xmlns:a16="http://schemas.microsoft.com/office/drawing/2014/main" id="{43D7EC3A-14BD-257D-40A1-DDCA4401A826}"/>
              </a:ext>
            </a:extLst>
          </p:cNvPr>
          <p:cNvGrpSpPr/>
          <p:nvPr/>
        </p:nvGrpSpPr>
        <p:grpSpPr>
          <a:xfrm>
            <a:off x="-1" y="6039493"/>
            <a:ext cx="12192000" cy="873572"/>
            <a:chOff x="6785079" y="673694"/>
            <a:chExt cx="5345402" cy="6218885"/>
          </a:xfrm>
        </p:grpSpPr>
        <p:sp>
          <p:nvSpPr>
            <p:cNvPr id="5" name="文本框 4">
              <a:extLst>
                <a:ext uri="{FF2B5EF4-FFF2-40B4-BE49-F238E27FC236}">
                  <a16:creationId xmlns:a16="http://schemas.microsoft.com/office/drawing/2014/main" id="{B093A95C-EDE4-0586-69CB-F0BE62AE3DAD}"/>
                </a:ext>
              </a:extLst>
            </p:cNvPr>
            <p:cNvSpPr txBox="1"/>
            <p:nvPr/>
          </p:nvSpPr>
          <p:spPr>
            <a:xfrm>
              <a:off x="6858970" y="673694"/>
              <a:ext cx="5262157" cy="6218885"/>
            </a:xfrm>
            <a:prstGeom prst="rect">
              <a:avLst/>
            </a:prstGeom>
            <a:noFill/>
          </p:spPr>
          <p:txBody>
            <a:bodyPr wrap="square">
              <a:spAutoFit/>
            </a:bodyPr>
            <a:lstStyle/>
            <a:p>
              <a:pPr algn="just" eaLnBrk="1" hangingPunct="1">
                <a:lnSpc>
                  <a:spcPct val="150000"/>
                </a:lnSpc>
                <a:spcBef>
                  <a:spcPct val="20000"/>
                </a:spcBef>
                <a:buFont typeface="Wingdings" panose="05000000000000000000" pitchFamily="2" charset="2"/>
                <a:buChar char="Ø"/>
                <a:defRPr/>
              </a:pPr>
              <a:r>
                <a:rPr lang="zh-CN" altLang="zh-CN" sz="1800" b="1" dirty="0">
                  <a:solidFill>
                    <a:srgbClr val="000000"/>
                  </a:solidFill>
                  <a:effectLst/>
                  <a:ea typeface="Times New Roman" panose="02020603050405020304" pitchFamily="18" charset="0"/>
                </a:rPr>
                <a:t> </a:t>
              </a:r>
              <a:r>
                <a:rPr lang="en-US" altLang="zh-CN" sz="1800" b="1" dirty="0">
                  <a:solidFill>
                    <a:srgbClr val="000000"/>
                  </a:solidFill>
                  <a:effectLst/>
                  <a:latin typeface="Times New Roman" panose="02020603050405020304" pitchFamily="18" charset="0"/>
                  <a:ea typeface="Calibri" panose="020F0502020204030204" pitchFamily="34" charset="0"/>
                </a:rPr>
                <a:t> </a:t>
              </a:r>
              <a:r>
                <a:rPr lang="en-US" altLang="zh-CN" sz="1800" b="1" dirty="0">
                  <a:solidFill>
                    <a:srgbClr val="002060"/>
                  </a:solidFill>
                  <a:effectLst/>
                  <a:latin typeface="Times New Roman" panose="02020603050405020304" pitchFamily="18" charset="0"/>
                  <a:ea typeface="Calibri" panose="020F0502020204030204" pitchFamily="34" charset="0"/>
                </a:rPr>
                <a:t>Daily average SST (shaded) for In-fa, from genesis to first landfall (July 18 to July 25). The dates are shown at the bottom of panels (a)–(h).</a:t>
              </a:r>
              <a:endParaRPr lang="zh-CN" altLang="en-US" sz="3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矩形 5">
              <a:extLst>
                <a:ext uri="{FF2B5EF4-FFF2-40B4-BE49-F238E27FC236}">
                  <a16:creationId xmlns:a16="http://schemas.microsoft.com/office/drawing/2014/main" id="{7C53DEB1-862C-1087-84A8-C4CC68D6A3DC}"/>
                </a:ext>
              </a:extLst>
            </p:cNvPr>
            <p:cNvSpPr/>
            <p:nvPr/>
          </p:nvSpPr>
          <p:spPr>
            <a:xfrm>
              <a:off x="6785079" y="673694"/>
              <a:ext cx="5345402" cy="573652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mc:AlternateContent xmlns:mc="http://schemas.openxmlformats.org/markup-compatibility/2006">
        <mc:Choice xmlns:am3d="http://schemas.microsoft.com/office/drawing/2017/model3d" Requires="am3d">
          <p:graphicFrame>
            <p:nvGraphicFramePr>
              <p:cNvPr id="3" name="3D 模型 2">
                <a:extLst>
                  <a:ext uri="{FF2B5EF4-FFF2-40B4-BE49-F238E27FC236}">
                    <a16:creationId xmlns:a16="http://schemas.microsoft.com/office/drawing/2014/main" id="{F2D427E1-B696-6C15-35F3-0BB6ECB1DE77}"/>
                  </a:ext>
                </a:extLst>
              </p:cNvPr>
              <p:cNvGraphicFramePr>
                <a:graphicFrameLocks noChangeAspect="1"/>
              </p:cNvGraphicFramePr>
              <p:nvPr>
                <p:extLst>
                  <p:ext uri="{D42A27DB-BD31-4B8C-83A1-F6EECF244321}">
                    <p14:modId xmlns:p14="http://schemas.microsoft.com/office/powerpoint/2010/main" val="1852506582"/>
                  </p:ext>
                </p:extLst>
              </p:nvPr>
            </p:nvGraphicFramePr>
            <p:xfrm>
              <a:off x="10315228" y="120354"/>
              <a:ext cx="1686981" cy="824250"/>
            </p:xfrm>
            <a:graphic>
              <a:graphicData uri="http://schemas.microsoft.com/office/drawing/2017/model3d">
                <am3d:model3d r:embed="rId3">
                  <am3d:spPr>
                    <a:xfrm>
                      <a:off x="0" y="0"/>
                      <a:ext cx="1686981" cy="824250"/>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4"/>
                  </am3d:raster>
                  <am3d:objViewport viewportSz="26181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模型 2">
                <a:extLst>
                  <a:ext uri="{FF2B5EF4-FFF2-40B4-BE49-F238E27FC236}">
                    <a16:creationId xmlns:a16="http://schemas.microsoft.com/office/drawing/2014/main" id="{F2D427E1-B696-6C15-35F3-0BB6ECB1DE77}"/>
                  </a:ext>
                </a:extLst>
              </p:cNvPr>
              <p:cNvPicPr>
                <a:picLocks noGrp="1" noRot="1" noChangeAspect="1" noMove="1" noResize="1" noEditPoints="1" noAdjustHandles="1" noChangeArrowheads="1" noChangeShapeType="1" noCrop="1"/>
              </p:cNvPicPr>
              <p:nvPr/>
            </p:nvPicPr>
            <p:blipFill>
              <a:blip r:embed="rId4"/>
              <a:stretch>
                <a:fillRect/>
              </a:stretch>
            </p:blipFill>
            <p:spPr>
              <a:xfrm>
                <a:off x="10315228" y="120354"/>
                <a:ext cx="1686981" cy="824250"/>
              </a:xfrm>
              <a:prstGeom prst="rect">
                <a:avLst/>
              </a:prstGeom>
            </p:spPr>
          </p:pic>
        </mc:Fallback>
      </mc:AlternateContent>
      <p:sp>
        <p:nvSpPr>
          <p:cNvPr id="8" name="文本框 7">
            <a:extLst>
              <a:ext uri="{FF2B5EF4-FFF2-40B4-BE49-F238E27FC236}">
                <a16:creationId xmlns:a16="http://schemas.microsoft.com/office/drawing/2014/main" id="{3FFFAC67-F5D0-631A-7F06-AC2DB2790505}"/>
              </a:ext>
            </a:extLst>
          </p:cNvPr>
          <p:cNvSpPr txBox="1"/>
          <p:nvPr/>
        </p:nvSpPr>
        <p:spPr>
          <a:xfrm>
            <a:off x="2591890" y="177078"/>
            <a:ext cx="7168063"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Discussion results</a:t>
            </a:r>
          </a:p>
        </p:txBody>
      </p:sp>
      <p:sp>
        <p:nvSpPr>
          <p:cNvPr id="9" name="椭圆 8">
            <a:extLst>
              <a:ext uri="{FF2B5EF4-FFF2-40B4-BE49-F238E27FC236}">
                <a16:creationId xmlns:a16="http://schemas.microsoft.com/office/drawing/2014/main" id="{43471E5D-C8E9-311E-7733-4A4E2E771BB0}"/>
              </a:ext>
            </a:extLst>
          </p:cNvPr>
          <p:cNvSpPr/>
          <p:nvPr/>
        </p:nvSpPr>
        <p:spPr>
          <a:xfrm>
            <a:off x="5193792" y="2415319"/>
            <a:ext cx="749807" cy="75895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BC3F850C-0244-CA7F-AF10-E216397347C1}"/>
              </a:ext>
            </a:extLst>
          </p:cNvPr>
          <p:cNvSpPr/>
          <p:nvPr/>
        </p:nvSpPr>
        <p:spPr>
          <a:xfrm>
            <a:off x="7863840" y="2415319"/>
            <a:ext cx="749807" cy="75895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AC45642C-57FA-0987-67D2-E7D0C133BFBF}"/>
              </a:ext>
            </a:extLst>
          </p:cNvPr>
          <p:cNvSpPr/>
          <p:nvPr/>
        </p:nvSpPr>
        <p:spPr>
          <a:xfrm>
            <a:off x="10689336" y="2415319"/>
            <a:ext cx="749807" cy="75895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6263D264-8425-5501-E960-1CBCF8D1445C}"/>
              </a:ext>
            </a:extLst>
          </p:cNvPr>
          <p:cNvSpPr/>
          <p:nvPr/>
        </p:nvSpPr>
        <p:spPr>
          <a:xfrm>
            <a:off x="2019300" y="4850074"/>
            <a:ext cx="943356" cy="79362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9A062F27-4A31-6C46-FE43-302F04220EB8}"/>
              </a:ext>
            </a:extLst>
          </p:cNvPr>
          <p:cNvSpPr/>
          <p:nvPr/>
        </p:nvSpPr>
        <p:spPr>
          <a:xfrm>
            <a:off x="4505072" y="4880128"/>
            <a:ext cx="749807" cy="75895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53D45C89-389D-17CD-E7DE-BD0C883DFBD9}"/>
              </a:ext>
            </a:extLst>
          </p:cNvPr>
          <p:cNvSpPr/>
          <p:nvPr/>
        </p:nvSpPr>
        <p:spPr>
          <a:xfrm>
            <a:off x="7303643" y="4880128"/>
            <a:ext cx="749807" cy="75895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8D06B846-4D09-3177-BDD1-06A23975D7F9}"/>
              </a:ext>
            </a:extLst>
          </p:cNvPr>
          <p:cNvSpPr/>
          <p:nvPr/>
        </p:nvSpPr>
        <p:spPr>
          <a:xfrm>
            <a:off x="10145267" y="4850074"/>
            <a:ext cx="749807" cy="75895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4535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1000"/>
                                  </p:stCondLst>
                                  <p:childTnLst>
                                    <p:animRot by="21600000">
                                      <p:cBhvr>
                                        <p:cTn id="6" dur="20000" fill="hold"/>
                                        <p:tgtEl>
                                          <p:spTgt spid="3"/>
                                        </p:tgtEl>
                                        <p:attrNameLst>
                                          <p:attrName>3d.view.rotation.y</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74B5"/>
            </a:gs>
            <a:gs pos="53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77B5F84E-528E-4599-A565-4BD377B64B48}"/>
              </a:ext>
            </a:extLst>
          </p:cNvPr>
          <p:cNvGrpSpPr/>
          <p:nvPr/>
        </p:nvGrpSpPr>
        <p:grpSpPr>
          <a:xfrm>
            <a:off x="0" y="-217191"/>
            <a:ext cx="12193588" cy="1436391"/>
            <a:chOff x="-1588" y="79375"/>
            <a:chExt cx="12193588" cy="1477963"/>
          </a:xfrm>
        </p:grpSpPr>
        <p:sp>
          <p:nvSpPr>
            <p:cNvPr id="36" name="任意形状 135">
              <a:extLst>
                <a:ext uri="{FF2B5EF4-FFF2-40B4-BE49-F238E27FC236}">
                  <a16:creationId xmlns:a16="http://schemas.microsoft.com/office/drawing/2014/main" id="{AD280E91-2831-425A-9FF0-1765A861F013}"/>
                </a:ext>
              </a:extLst>
            </p:cNvPr>
            <p:cNvSpPr/>
            <p:nvPr/>
          </p:nvSpPr>
          <p:spPr>
            <a:xfrm rot="16200000">
              <a:off x="743743" y="-429418"/>
              <a:ext cx="123825" cy="1614488"/>
            </a:xfrm>
            <a:custGeom>
              <a:avLst/>
              <a:gdLst>
                <a:gd name="connsiteX0" fmla="*/ 124792 w 124792"/>
                <a:gd name="connsiteY0" fmla="*/ 2 h 1615180"/>
                <a:gd name="connsiteX1" fmla="*/ 124792 w 124792"/>
                <a:gd name="connsiteY1" fmla="*/ 1615180 h 1615180"/>
                <a:gd name="connsiteX2" fmla="*/ 116959 w 124792"/>
                <a:gd name="connsiteY2" fmla="*/ 1589947 h 1615180"/>
                <a:gd name="connsiteX3" fmla="*/ 63113 w 124792"/>
                <a:gd name="connsiteY3" fmla="*/ 1490742 h 1615180"/>
                <a:gd name="connsiteX4" fmla="*/ 0 w 124792"/>
                <a:gd name="connsiteY4" fmla="*/ 1414249 h 1615180"/>
                <a:gd name="connsiteX5" fmla="*/ 0 w 124792"/>
                <a:gd name="connsiteY5" fmla="*/ 0 h 1615180"/>
                <a:gd name="connsiteX6" fmla="*/ 124792 w 124792"/>
                <a:gd name="connsiteY6" fmla="*/ 2 h 1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2" h="1615180">
                  <a:moveTo>
                    <a:pt x="124792" y="2"/>
                  </a:moveTo>
                  <a:lnTo>
                    <a:pt x="124792" y="1615180"/>
                  </a:lnTo>
                  <a:lnTo>
                    <a:pt x="116959" y="1589947"/>
                  </a:lnTo>
                  <a:cubicBezTo>
                    <a:pt x="102183" y="1555011"/>
                    <a:pt x="84103" y="1521813"/>
                    <a:pt x="63113" y="1490742"/>
                  </a:cubicBezTo>
                  <a:lnTo>
                    <a:pt x="0" y="1414249"/>
                  </a:lnTo>
                  <a:lnTo>
                    <a:pt x="0" y="0"/>
                  </a:lnTo>
                  <a:lnTo>
                    <a:pt x="124792" y="2"/>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任意形状 134">
              <a:extLst>
                <a:ext uri="{FF2B5EF4-FFF2-40B4-BE49-F238E27FC236}">
                  <a16:creationId xmlns:a16="http://schemas.microsoft.com/office/drawing/2014/main" id="{90DE13D9-7B54-4E0E-A54D-5CFE12445AEB}"/>
                </a:ext>
              </a:extLst>
            </p:cNvPr>
            <p:cNvSpPr/>
            <p:nvPr/>
          </p:nvSpPr>
          <p:spPr>
            <a:xfrm rot="16200000">
              <a:off x="595312" y="-38100"/>
              <a:ext cx="125413" cy="1319213"/>
            </a:xfrm>
            <a:custGeom>
              <a:avLst/>
              <a:gdLst>
                <a:gd name="connsiteX0" fmla="*/ 124792 w 124792"/>
                <a:gd name="connsiteY0" fmla="*/ 0 h 1319998"/>
                <a:gd name="connsiteX1" fmla="*/ 124792 w 124792"/>
                <a:gd name="connsiteY1" fmla="*/ 1319998 h 1319998"/>
                <a:gd name="connsiteX2" fmla="*/ 49528 w 124792"/>
                <a:gd name="connsiteY2" fmla="*/ 1279147 h 1319998"/>
                <a:gd name="connsiteX3" fmla="*/ 0 w 124792"/>
                <a:gd name="connsiteY3" fmla="*/ 1263772 h 1319998"/>
                <a:gd name="connsiteX4" fmla="*/ 0 w 124792"/>
                <a:gd name="connsiteY4" fmla="*/ 0 h 1319998"/>
                <a:gd name="connsiteX5" fmla="*/ 124792 w 124792"/>
                <a:gd name="connsiteY5" fmla="*/ 0 h 13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998">
                  <a:moveTo>
                    <a:pt x="124792" y="0"/>
                  </a:moveTo>
                  <a:lnTo>
                    <a:pt x="124792" y="1319998"/>
                  </a:lnTo>
                  <a:lnTo>
                    <a:pt x="49528" y="1279147"/>
                  </a:lnTo>
                  <a:lnTo>
                    <a:pt x="0" y="1263772"/>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任意形状 133">
              <a:extLst>
                <a:ext uri="{FF2B5EF4-FFF2-40B4-BE49-F238E27FC236}">
                  <a16:creationId xmlns:a16="http://schemas.microsoft.com/office/drawing/2014/main" id="{1A983AB0-6451-4C83-8E68-780527A9FAD3}"/>
                </a:ext>
              </a:extLst>
            </p:cNvPr>
            <p:cNvSpPr/>
            <p:nvPr/>
          </p:nvSpPr>
          <p:spPr>
            <a:xfrm rot="16200000">
              <a:off x="554832" y="242093"/>
              <a:ext cx="125412" cy="1238251"/>
            </a:xfrm>
            <a:custGeom>
              <a:avLst/>
              <a:gdLst>
                <a:gd name="connsiteX0" fmla="*/ 124792 w 124792"/>
                <a:gd name="connsiteY0" fmla="*/ 0 h 1239543"/>
                <a:gd name="connsiteX1" fmla="*/ 124792 w 124792"/>
                <a:gd name="connsiteY1" fmla="*/ 1239543 h 1239543"/>
                <a:gd name="connsiteX2" fmla="*/ 62397 w 124792"/>
                <a:gd name="connsiteY2" fmla="*/ 1233253 h 1239543"/>
                <a:gd name="connsiteX3" fmla="*/ 0 w 124792"/>
                <a:gd name="connsiteY3" fmla="*/ 1239543 h 1239543"/>
                <a:gd name="connsiteX4" fmla="*/ 0 w 124792"/>
                <a:gd name="connsiteY4" fmla="*/ 0 h 1239543"/>
                <a:gd name="connsiteX5" fmla="*/ 124792 w 124792"/>
                <a:gd name="connsiteY5" fmla="*/ 0 h 12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239543">
                  <a:moveTo>
                    <a:pt x="124792" y="0"/>
                  </a:moveTo>
                  <a:lnTo>
                    <a:pt x="124792" y="1239543"/>
                  </a:lnTo>
                  <a:lnTo>
                    <a:pt x="62397" y="1233253"/>
                  </a:lnTo>
                  <a:lnTo>
                    <a:pt x="0" y="123954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任意形状 132">
              <a:extLst>
                <a:ext uri="{FF2B5EF4-FFF2-40B4-BE49-F238E27FC236}">
                  <a16:creationId xmlns:a16="http://schemas.microsoft.com/office/drawing/2014/main" id="{BEA126F8-8210-42AD-AAE6-7C81C24BF8E1}"/>
                </a:ext>
              </a:extLst>
            </p:cNvPr>
            <p:cNvSpPr/>
            <p:nvPr/>
          </p:nvSpPr>
          <p:spPr>
            <a:xfrm rot="16200000">
              <a:off x="596106" y="440531"/>
              <a:ext cx="123825" cy="1319213"/>
            </a:xfrm>
            <a:custGeom>
              <a:avLst/>
              <a:gdLst>
                <a:gd name="connsiteX0" fmla="*/ 124792 w 124792"/>
                <a:gd name="connsiteY0" fmla="*/ 0 h 1319323"/>
                <a:gd name="connsiteX1" fmla="*/ 124792 w 124792"/>
                <a:gd name="connsiteY1" fmla="*/ 1263386 h 1319323"/>
                <a:gd name="connsiteX2" fmla="*/ 74020 w 124792"/>
                <a:gd name="connsiteY2" fmla="*/ 1279147 h 1319323"/>
                <a:gd name="connsiteX3" fmla="*/ 0 w 124792"/>
                <a:gd name="connsiteY3" fmla="*/ 1319323 h 1319323"/>
                <a:gd name="connsiteX4" fmla="*/ 0 w 124792"/>
                <a:gd name="connsiteY4" fmla="*/ 0 h 1319323"/>
                <a:gd name="connsiteX5" fmla="*/ 124792 w 124792"/>
                <a:gd name="connsiteY5" fmla="*/ 0 h 13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323">
                  <a:moveTo>
                    <a:pt x="124792" y="0"/>
                  </a:moveTo>
                  <a:lnTo>
                    <a:pt x="124792" y="1263386"/>
                  </a:lnTo>
                  <a:lnTo>
                    <a:pt x="74020" y="1279147"/>
                  </a:lnTo>
                  <a:lnTo>
                    <a:pt x="0" y="131932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任意形状 131">
              <a:extLst>
                <a:ext uri="{FF2B5EF4-FFF2-40B4-BE49-F238E27FC236}">
                  <a16:creationId xmlns:a16="http://schemas.microsoft.com/office/drawing/2014/main" id="{87999705-2284-40B3-B52E-8178118AAB7F}"/>
                </a:ext>
              </a:extLst>
            </p:cNvPr>
            <p:cNvSpPr/>
            <p:nvPr/>
          </p:nvSpPr>
          <p:spPr>
            <a:xfrm rot="16200000">
              <a:off x="734218" y="540544"/>
              <a:ext cx="125413" cy="1597026"/>
            </a:xfrm>
            <a:custGeom>
              <a:avLst/>
              <a:gdLst>
                <a:gd name="connsiteX0" fmla="*/ 124793 w 124793"/>
                <a:gd name="connsiteY0" fmla="*/ 0 h 1596957"/>
                <a:gd name="connsiteX1" fmla="*/ 124793 w 124793"/>
                <a:gd name="connsiteY1" fmla="*/ 1407391 h 1596957"/>
                <a:gd name="connsiteX2" fmla="*/ 56022 w 124793"/>
                <a:gd name="connsiteY2" fmla="*/ 1490742 h 1596957"/>
                <a:gd name="connsiteX3" fmla="*/ 2176 w 124793"/>
                <a:gd name="connsiteY3" fmla="*/ 1589947 h 1596957"/>
                <a:gd name="connsiteX4" fmla="*/ 0 w 124793"/>
                <a:gd name="connsiteY4" fmla="*/ 1596957 h 1596957"/>
                <a:gd name="connsiteX5" fmla="*/ 1 w 124793"/>
                <a:gd name="connsiteY5" fmla="*/ 0 h 1596957"/>
                <a:gd name="connsiteX6" fmla="*/ 124793 w 124793"/>
                <a:gd name="connsiteY6" fmla="*/ 0 h 15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3" h="1596957">
                  <a:moveTo>
                    <a:pt x="124793" y="0"/>
                  </a:moveTo>
                  <a:lnTo>
                    <a:pt x="124793" y="1407391"/>
                  </a:lnTo>
                  <a:lnTo>
                    <a:pt x="56022" y="1490742"/>
                  </a:lnTo>
                  <a:cubicBezTo>
                    <a:pt x="35032" y="1521813"/>
                    <a:pt x="16952" y="1555011"/>
                    <a:pt x="2176" y="1589947"/>
                  </a:cubicBezTo>
                  <a:lnTo>
                    <a:pt x="0" y="1596957"/>
                  </a:lnTo>
                  <a:lnTo>
                    <a:pt x="1" y="0"/>
                  </a:lnTo>
                  <a:lnTo>
                    <a:pt x="124793"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5" name="组合 44">
              <a:extLst>
                <a:ext uri="{FF2B5EF4-FFF2-40B4-BE49-F238E27FC236}">
                  <a16:creationId xmlns:a16="http://schemas.microsoft.com/office/drawing/2014/main" id="{2507E356-BFF6-44EB-8ECB-ED77F3014010}"/>
                </a:ext>
              </a:extLst>
            </p:cNvPr>
            <p:cNvGrpSpPr/>
            <p:nvPr/>
          </p:nvGrpSpPr>
          <p:grpSpPr>
            <a:xfrm>
              <a:off x="1382713" y="79375"/>
              <a:ext cx="10809287" cy="1477963"/>
              <a:chOff x="1382713" y="79375"/>
              <a:chExt cx="10809287" cy="1477963"/>
            </a:xfrm>
          </p:grpSpPr>
          <p:sp>
            <p:nvSpPr>
              <p:cNvPr id="46" name="任意形状 156">
                <a:extLst>
                  <a:ext uri="{FF2B5EF4-FFF2-40B4-BE49-F238E27FC236}">
                    <a16:creationId xmlns:a16="http://schemas.microsoft.com/office/drawing/2014/main" id="{EA9F76A8-165C-4D7F-A6F9-7C5C48ADA12B}"/>
                  </a:ext>
                </a:extLst>
              </p:cNvPr>
              <p:cNvSpPr/>
              <p:nvPr/>
            </p:nvSpPr>
            <p:spPr>
              <a:xfrm rot="10800000">
                <a:off x="8374063" y="79375"/>
                <a:ext cx="657225" cy="236538"/>
              </a:xfrm>
              <a:custGeom>
                <a:avLst/>
                <a:gdLst>
                  <a:gd name="connsiteX0" fmla="*/ 404366 w 656792"/>
                  <a:gd name="connsiteY0" fmla="*/ 235639 h 235639"/>
                  <a:gd name="connsiteX1" fmla="*/ 0 w 656792"/>
                  <a:gd name="connsiteY1" fmla="*/ 235639 h 235639"/>
                  <a:gd name="connsiteX2" fmla="*/ 252426 w 656792"/>
                  <a:gd name="connsiteY2" fmla="*/ 0 h 235639"/>
                  <a:gd name="connsiteX3" fmla="*/ 656792 w 656792"/>
                  <a:gd name="connsiteY3" fmla="*/ 0 h 235639"/>
                  <a:gd name="connsiteX4" fmla="*/ 404366 w 656792"/>
                  <a:gd name="connsiteY4" fmla="*/ 235639 h 2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92" h="235639">
                    <a:moveTo>
                      <a:pt x="404366" y="235639"/>
                    </a:moveTo>
                    <a:lnTo>
                      <a:pt x="0" y="235639"/>
                    </a:lnTo>
                    <a:lnTo>
                      <a:pt x="252426" y="0"/>
                    </a:lnTo>
                    <a:lnTo>
                      <a:pt x="656792" y="0"/>
                    </a:lnTo>
                    <a:lnTo>
                      <a:pt x="404366" y="235639"/>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7" name="组合 46">
                <a:extLst>
                  <a:ext uri="{FF2B5EF4-FFF2-40B4-BE49-F238E27FC236}">
                    <a16:creationId xmlns:a16="http://schemas.microsoft.com/office/drawing/2014/main" id="{3339FAB0-F477-43D0-86A1-CA41C2A85288}"/>
                  </a:ext>
                </a:extLst>
              </p:cNvPr>
              <p:cNvGrpSpPr/>
              <p:nvPr/>
            </p:nvGrpSpPr>
            <p:grpSpPr>
              <a:xfrm>
                <a:off x="1382713" y="315913"/>
                <a:ext cx="10809287" cy="1241425"/>
                <a:chOff x="1382713" y="315913"/>
                <a:chExt cx="10809287" cy="1241425"/>
              </a:xfrm>
            </p:grpSpPr>
            <p:sp>
              <p:nvSpPr>
                <p:cNvPr id="48" name="任意形状 152">
                  <a:extLst>
                    <a:ext uri="{FF2B5EF4-FFF2-40B4-BE49-F238E27FC236}">
                      <a16:creationId xmlns:a16="http://schemas.microsoft.com/office/drawing/2014/main" id="{B47C1A70-AA79-431B-9FBD-A211B2A53DF6}"/>
                    </a:ext>
                  </a:extLst>
                </p:cNvPr>
                <p:cNvSpPr/>
                <p:nvPr/>
              </p:nvSpPr>
              <p:spPr>
                <a:xfrm rot="10800000">
                  <a:off x="1382713" y="315913"/>
                  <a:ext cx="6991350" cy="1085850"/>
                </a:xfrm>
                <a:custGeom>
                  <a:avLst/>
                  <a:gdLst>
                    <a:gd name="connsiteX0" fmla="*/ 6448497 w 6991631"/>
                    <a:gd name="connsiteY0" fmla="*/ 1086268 h 1086268"/>
                    <a:gd name="connsiteX1" fmla="*/ 0 w 6991631"/>
                    <a:gd name="connsiteY1" fmla="*/ 1086268 h 1086268"/>
                    <a:gd name="connsiteX2" fmla="*/ 1163654 w 6991631"/>
                    <a:gd name="connsiteY2" fmla="*/ 0 h 1086268"/>
                    <a:gd name="connsiteX3" fmla="*/ 6448497 w 6991631"/>
                    <a:gd name="connsiteY3" fmla="*/ 0 h 1086268"/>
                    <a:gd name="connsiteX4" fmla="*/ 6991631 w 6991631"/>
                    <a:gd name="connsiteY4" fmla="*/ 543134 h 1086268"/>
                    <a:gd name="connsiteX5" fmla="*/ 6448497 w 6991631"/>
                    <a:gd name="connsiteY5" fmla="*/ 1086268 h 10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631" h="1086268">
                      <a:moveTo>
                        <a:pt x="6448497" y="1086268"/>
                      </a:moveTo>
                      <a:lnTo>
                        <a:pt x="0" y="1086268"/>
                      </a:lnTo>
                      <a:lnTo>
                        <a:pt x="1163654" y="0"/>
                      </a:lnTo>
                      <a:lnTo>
                        <a:pt x="6448497" y="0"/>
                      </a:lnTo>
                      <a:cubicBezTo>
                        <a:pt x="6748462" y="0"/>
                        <a:pt x="6991631" y="243169"/>
                        <a:pt x="6991631" y="543134"/>
                      </a:cubicBezTo>
                      <a:cubicBezTo>
                        <a:pt x="6991631" y="843099"/>
                        <a:pt x="6748462" y="1086268"/>
                        <a:pt x="6448497" y="1086268"/>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文本框 49">
                  <a:extLst>
                    <a:ext uri="{FF2B5EF4-FFF2-40B4-BE49-F238E27FC236}">
                      <a16:creationId xmlns:a16="http://schemas.microsoft.com/office/drawing/2014/main" id="{9E0E8C88-F2FC-4D2C-9F47-513F8A1969A2}"/>
                    </a:ext>
                  </a:extLst>
                </p:cNvPr>
                <p:cNvSpPr txBox="1"/>
                <p:nvPr/>
              </p:nvSpPr>
              <p:spPr>
                <a:xfrm>
                  <a:off x="1822450" y="582613"/>
                  <a:ext cx="390525"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宋体" panose="02010600030101010101" pitchFamily="2" charset="-122"/>
                    <a:cs typeface="宋体" panose="02010600030101010101" pitchFamily="2" charset="-122"/>
                  </a:endParaRPr>
                </a:p>
              </p:txBody>
            </p:sp>
            <p:sp>
              <p:nvSpPr>
                <p:cNvPr id="52" name="任意形状 157">
                  <a:extLst>
                    <a:ext uri="{FF2B5EF4-FFF2-40B4-BE49-F238E27FC236}">
                      <a16:creationId xmlns:a16="http://schemas.microsoft.com/office/drawing/2014/main" id="{A405A89E-CCE3-42DD-BB8E-64F9C44CA1D2}"/>
                    </a:ext>
                  </a:extLst>
                </p:cNvPr>
                <p:cNvSpPr/>
                <p:nvPr/>
              </p:nvSpPr>
              <p:spPr>
                <a:xfrm rot="10800000">
                  <a:off x="7615238" y="315913"/>
                  <a:ext cx="4576762" cy="1085850"/>
                </a:xfrm>
                <a:custGeom>
                  <a:avLst/>
                  <a:gdLst>
                    <a:gd name="connsiteX0" fmla="*/ 3412957 w 4576611"/>
                    <a:gd name="connsiteY0" fmla="*/ 1086268 h 1086268"/>
                    <a:gd name="connsiteX1" fmla="*/ 0 w 4576611"/>
                    <a:gd name="connsiteY1" fmla="*/ 1086268 h 1086268"/>
                    <a:gd name="connsiteX2" fmla="*/ 0 w 4576611"/>
                    <a:gd name="connsiteY2" fmla="*/ 0 h 1086268"/>
                    <a:gd name="connsiteX3" fmla="*/ 4576611 w 4576611"/>
                    <a:gd name="connsiteY3" fmla="*/ 0 h 1086268"/>
                    <a:gd name="connsiteX4" fmla="*/ 3412957 w 4576611"/>
                    <a:gd name="connsiteY4" fmla="*/ 1086268 h 108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611" h="1086268">
                      <a:moveTo>
                        <a:pt x="3412957" y="1086268"/>
                      </a:moveTo>
                      <a:lnTo>
                        <a:pt x="0" y="1086268"/>
                      </a:lnTo>
                      <a:lnTo>
                        <a:pt x="0" y="0"/>
                      </a:lnTo>
                      <a:lnTo>
                        <a:pt x="4576611" y="0"/>
                      </a:lnTo>
                      <a:lnTo>
                        <a:pt x="3412957" y="1086268"/>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任意形状 158">
                  <a:extLst>
                    <a:ext uri="{FF2B5EF4-FFF2-40B4-BE49-F238E27FC236}">
                      <a16:creationId xmlns:a16="http://schemas.microsoft.com/office/drawing/2014/main" id="{F48BF60E-D11C-42B0-ADA5-C179ABB43F58}"/>
                    </a:ext>
                  </a:extLst>
                </p:cNvPr>
                <p:cNvSpPr/>
                <p:nvPr/>
              </p:nvSpPr>
              <p:spPr>
                <a:xfrm rot="10800000">
                  <a:off x="7043738" y="1401763"/>
                  <a:ext cx="571500" cy="155575"/>
                </a:xfrm>
                <a:custGeom>
                  <a:avLst/>
                  <a:gdLst>
                    <a:gd name="connsiteX0" fmla="*/ 404366 w 570981"/>
                    <a:gd name="connsiteY0" fmla="*/ 155535 h 155535"/>
                    <a:gd name="connsiteX1" fmla="*/ 0 w 570981"/>
                    <a:gd name="connsiteY1" fmla="*/ 155535 h 155535"/>
                    <a:gd name="connsiteX2" fmla="*/ 166615 w 570981"/>
                    <a:gd name="connsiteY2" fmla="*/ 0 h 155535"/>
                    <a:gd name="connsiteX3" fmla="*/ 570981 w 570981"/>
                    <a:gd name="connsiteY3" fmla="*/ 0 h 155535"/>
                    <a:gd name="connsiteX4" fmla="*/ 404366 w 570981"/>
                    <a:gd name="connsiteY4" fmla="*/ 155535 h 15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1" h="155535">
                      <a:moveTo>
                        <a:pt x="404366" y="155535"/>
                      </a:moveTo>
                      <a:lnTo>
                        <a:pt x="0" y="155535"/>
                      </a:lnTo>
                      <a:lnTo>
                        <a:pt x="166615" y="0"/>
                      </a:lnTo>
                      <a:lnTo>
                        <a:pt x="570981" y="0"/>
                      </a:lnTo>
                      <a:lnTo>
                        <a:pt x="404366" y="155535"/>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pic>
        <p:nvPicPr>
          <p:cNvPr id="2" name="图片 1" descr="图表, 折线图&#10;&#10;描述已自动生成">
            <a:extLst>
              <a:ext uri="{FF2B5EF4-FFF2-40B4-BE49-F238E27FC236}">
                <a16:creationId xmlns:a16="http://schemas.microsoft.com/office/drawing/2014/main" id="{7D4C6CAA-46E3-2B7E-DAC7-8A15520A964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235078" y="1277244"/>
            <a:ext cx="7455026" cy="5400829"/>
          </a:xfrm>
          <a:prstGeom prst="rect">
            <a:avLst/>
          </a:prstGeom>
          <a:ln>
            <a:noFill/>
          </a:ln>
          <a:extLst>
            <a:ext uri="{53640926-AAD7-44D8-BBD7-CCE9431645EC}">
              <a14:shadowObscured xmlns:a14="http://schemas.microsoft.com/office/drawing/2010/main"/>
            </a:ext>
          </a:extLst>
        </p:spPr>
      </p:pic>
      <p:sp>
        <p:nvSpPr>
          <p:cNvPr id="5" name="文本框 4">
            <a:extLst>
              <a:ext uri="{FF2B5EF4-FFF2-40B4-BE49-F238E27FC236}">
                <a16:creationId xmlns:a16="http://schemas.microsoft.com/office/drawing/2014/main" id="{3C5E3F11-7105-8E83-6FC1-F7D27C338720}"/>
              </a:ext>
            </a:extLst>
          </p:cNvPr>
          <p:cNvSpPr txBox="1"/>
          <p:nvPr/>
        </p:nvSpPr>
        <p:spPr>
          <a:xfrm>
            <a:off x="7916043" y="2114424"/>
            <a:ext cx="4193661" cy="5090624"/>
          </a:xfrm>
          <a:prstGeom prst="rect">
            <a:avLst/>
          </a:prstGeom>
          <a:noFill/>
        </p:spPr>
        <p:txBody>
          <a:bodyPr wrap="square">
            <a:spAutoFit/>
          </a:bodyPr>
          <a:lstStyle/>
          <a:p>
            <a:pPr algn="just" eaLnBrk="1" hangingPunct="1">
              <a:lnSpc>
                <a:spcPct val="150000"/>
              </a:lnSpc>
              <a:spcBef>
                <a:spcPct val="20000"/>
              </a:spcBef>
              <a:buFont typeface="Wingdings" panose="05000000000000000000" pitchFamily="2" charset="2"/>
              <a:buChar char="Ø"/>
              <a:defRPr/>
            </a:pPr>
            <a:r>
              <a:rPr lang="en-US" altLang="zh-CN" sz="2000" dirty="0">
                <a:solidFill>
                  <a:srgbClr val="002060"/>
                </a:solidFill>
                <a:effectLst/>
                <a:latin typeface="Times New Roman" panose="02020603050405020304" pitchFamily="18" charset="0"/>
                <a:ea typeface="Calibri" panose="020F0502020204030204" pitchFamily="34" charset="0"/>
              </a:rPr>
              <a:t>In-fa produced a significant SST cooling after it turned, and the average SST cooling in the inner core of In-fa (within a 125 km radius of the TC center) exceeded 3℃. As In-fa gradually accelerated northward, the degree of SST cooling weakened. </a:t>
            </a:r>
            <a:endParaRPr lang="zh-CN" altLang="en-US" sz="2000" dirty="0">
              <a:solidFill>
                <a:srgbClr val="002060"/>
              </a:solidFill>
            </a:endParaRPr>
          </a:p>
          <a:p>
            <a:pPr algn="just" eaLnBrk="1" hangingPunct="1">
              <a:lnSpc>
                <a:spcPct val="150000"/>
              </a:lnSpc>
              <a:spcBef>
                <a:spcPct val="20000"/>
              </a:spcBef>
              <a:buFont typeface="Wingdings" panose="05000000000000000000" pitchFamily="2" charset="2"/>
              <a:buChar char="Ø"/>
              <a:defRPr/>
            </a:pPr>
            <a:endParaRPr lang="en-US" altLang="zh-CN" sz="1800" dirty="0">
              <a:effectLst/>
              <a:latin typeface="Times New Roman" panose="02020603050405020304" pitchFamily="18" charset="0"/>
              <a:ea typeface="Times New Roman" panose="02020603050405020304" pitchFamily="18" charset="0"/>
            </a:endParaRPr>
          </a:p>
          <a:p>
            <a:pPr algn="just" eaLnBrk="1" hangingPunct="1">
              <a:lnSpc>
                <a:spcPct val="150000"/>
              </a:lnSpc>
              <a:spcBef>
                <a:spcPct val="20000"/>
              </a:spcBef>
              <a:buFont typeface="Wingdings" panose="05000000000000000000" pitchFamily="2" charset="2"/>
              <a:buChar char="Ø"/>
              <a:defRPr/>
            </a:pPr>
            <a:endParaRPr lang="zh-CN" altLang="zh-CN" sz="1800" dirty="0">
              <a:effectLst/>
              <a:latin typeface="Times New Roman" panose="02020603050405020304" pitchFamily="18" charset="0"/>
              <a:ea typeface="Times New Roman" panose="02020603050405020304" pitchFamily="18" charset="0"/>
            </a:endParaRPr>
          </a:p>
          <a:p>
            <a:pPr algn="just" eaLnBrk="1" hangingPunct="1">
              <a:spcBef>
                <a:spcPct val="20000"/>
              </a:spcBef>
              <a:buFont typeface="Wingdings" panose="05000000000000000000" pitchFamily="2" charset="2"/>
              <a:buChar char="Ø"/>
              <a:defRPr/>
            </a:pPr>
            <a:endParaRPr kumimoji="1" lang="en-US" altLang="zh-CN" b="1" dirty="0">
              <a:solidFill>
                <a:srgbClr val="C00000"/>
              </a:solidFill>
              <a:latin typeface="Times New Roman" panose="02020603050405020304" pitchFamily="18" charset="0"/>
            </a:endParaRPr>
          </a:p>
          <a:p>
            <a:endParaRPr lang="zh-CN" altLang="en-US" sz="3200" b="1" dirty="0">
              <a:solidFill>
                <a:srgbClr val="004578"/>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矩形 5">
            <a:extLst>
              <a:ext uri="{FF2B5EF4-FFF2-40B4-BE49-F238E27FC236}">
                <a16:creationId xmlns:a16="http://schemas.microsoft.com/office/drawing/2014/main" id="{F71FCD44-CBBD-982E-5FB9-BD4EBA6F796F}"/>
              </a:ext>
            </a:extLst>
          </p:cNvPr>
          <p:cNvSpPr/>
          <p:nvPr/>
        </p:nvSpPr>
        <p:spPr>
          <a:xfrm>
            <a:off x="7916043" y="1802905"/>
            <a:ext cx="4193660" cy="434950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mc:AlternateContent xmlns:mc="http://schemas.openxmlformats.org/markup-compatibility/2006">
        <mc:Choice xmlns:am3d="http://schemas.microsoft.com/office/drawing/2017/model3d" Requires="am3d">
          <p:graphicFrame>
            <p:nvGraphicFramePr>
              <p:cNvPr id="3" name="3D 模型 2">
                <a:extLst>
                  <a:ext uri="{FF2B5EF4-FFF2-40B4-BE49-F238E27FC236}">
                    <a16:creationId xmlns:a16="http://schemas.microsoft.com/office/drawing/2014/main" id="{EFABFF1D-7863-C207-BF58-0AA03466EA57}"/>
                  </a:ext>
                </a:extLst>
              </p:cNvPr>
              <p:cNvGraphicFramePr>
                <a:graphicFrameLocks noChangeAspect="1"/>
              </p:cNvGraphicFramePr>
              <p:nvPr>
                <p:extLst>
                  <p:ext uri="{D42A27DB-BD31-4B8C-83A1-F6EECF244321}">
                    <p14:modId xmlns:p14="http://schemas.microsoft.com/office/powerpoint/2010/main" val="1852506582"/>
                  </p:ext>
                </p:extLst>
              </p:nvPr>
            </p:nvGraphicFramePr>
            <p:xfrm>
              <a:off x="10315228" y="120354"/>
              <a:ext cx="1686981" cy="824250"/>
            </p:xfrm>
            <a:graphic>
              <a:graphicData uri="http://schemas.microsoft.com/office/drawing/2017/model3d">
                <am3d:model3d r:embed="rId3">
                  <am3d:spPr>
                    <a:xfrm>
                      <a:off x="0" y="0"/>
                      <a:ext cx="1686981" cy="824250"/>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4"/>
                  </am3d:raster>
                  <am3d:objViewport viewportSz="26181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模型 2">
                <a:extLst>
                  <a:ext uri="{FF2B5EF4-FFF2-40B4-BE49-F238E27FC236}">
                    <a16:creationId xmlns:a16="http://schemas.microsoft.com/office/drawing/2014/main" id="{EFABFF1D-7863-C207-BF58-0AA03466EA57}"/>
                  </a:ext>
                </a:extLst>
              </p:cNvPr>
              <p:cNvPicPr>
                <a:picLocks noGrp="1" noRot="1" noChangeAspect="1" noMove="1" noResize="1" noEditPoints="1" noAdjustHandles="1" noChangeArrowheads="1" noChangeShapeType="1" noCrop="1"/>
              </p:cNvPicPr>
              <p:nvPr/>
            </p:nvPicPr>
            <p:blipFill>
              <a:blip r:embed="rId4"/>
              <a:stretch>
                <a:fillRect/>
              </a:stretch>
            </p:blipFill>
            <p:spPr>
              <a:xfrm>
                <a:off x="10315228" y="120354"/>
                <a:ext cx="1686981" cy="824250"/>
              </a:xfrm>
              <a:prstGeom prst="rect">
                <a:avLst/>
              </a:prstGeom>
            </p:spPr>
          </p:pic>
        </mc:Fallback>
      </mc:AlternateContent>
      <p:sp>
        <p:nvSpPr>
          <p:cNvPr id="4" name="文本框 3">
            <a:extLst>
              <a:ext uri="{FF2B5EF4-FFF2-40B4-BE49-F238E27FC236}">
                <a16:creationId xmlns:a16="http://schemas.microsoft.com/office/drawing/2014/main" id="{DFE75E7C-8331-A664-2824-E043C4D8F24B}"/>
              </a:ext>
            </a:extLst>
          </p:cNvPr>
          <p:cNvSpPr txBox="1"/>
          <p:nvPr/>
        </p:nvSpPr>
        <p:spPr>
          <a:xfrm>
            <a:off x="2591890" y="177078"/>
            <a:ext cx="7168063"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Discussion results</a:t>
            </a:r>
          </a:p>
        </p:txBody>
      </p:sp>
      <p:sp>
        <p:nvSpPr>
          <p:cNvPr id="8" name="椭圆 7">
            <a:extLst>
              <a:ext uri="{FF2B5EF4-FFF2-40B4-BE49-F238E27FC236}">
                <a16:creationId xmlns:a16="http://schemas.microsoft.com/office/drawing/2014/main" id="{A1087805-181B-5DD2-4DCD-F21DA17B9E0F}"/>
              </a:ext>
            </a:extLst>
          </p:cNvPr>
          <p:cNvSpPr/>
          <p:nvPr/>
        </p:nvSpPr>
        <p:spPr>
          <a:xfrm>
            <a:off x="4261104" y="1894110"/>
            <a:ext cx="1152144" cy="295220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3291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1000"/>
                                  </p:stCondLst>
                                  <p:childTnLst>
                                    <p:animRot by="21600000">
                                      <p:cBhvr>
                                        <p:cTn id="6" dur="20000" fill="hold"/>
                                        <p:tgtEl>
                                          <p:spTgt spid="3"/>
                                        </p:tgtEl>
                                        <p:attrNameLst>
                                          <p:attrName>3d.view.rotation.y</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74B5"/>
            </a:gs>
            <a:gs pos="53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77B5F84E-528E-4599-A565-4BD377B64B48}"/>
              </a:ext>
            </a:extLst>
          </p:cNvPr>
          <p:cNvGrpSpPr/>
          <p:nvPr/>
        </p:nvGrpSpPr>
        <p:grpSpPr>
          <a:xfrm>
            <a:off x="0" y="-217191"/>
            <a:ext cx="12193588" cy="1436391"/>
            <a:chOff x="-1588" y="79375"/>
            <a:chExt cx="12193588" cy="1477963"/>
          </a:xfrm>
        </p:grpSpPr>
        <p:sp>
          <p:nvSpPr>
            <p:cNvPr id="36" name="任意形状 135">
              <a:extLst>
                <a:ext uri="{FF2B5EF4-FFF2-40B4-BE49-F238E27FC236}">
                  <a16:creationId xmlns:a16="http://schemas.microsoft.com/office/drawing/2014/main" id="{AD280E91-2831-425A-9FF0-1765A861F013}"/>
                </a:ext>
              </a:extLst>
            </p:cNvPr>
            <p:cNvSpPr/>
            <p:nvPr/>
          </p:nvSpPr>
          <p:spPr>
            <a:xfrm rot="16200000">
              <a:off x="743743" y="-429418"/>
              <a:ext cx="123825" cy="1614488"/>
            </a:xfrm>
            <a:custGeom>
              <a:avLst/>
              <a:gdLst>
                <a:gd name="connsiteX0" fmla="*/ 124792 w 124792"/>
                <a:gd name="connsiteY0" fmla="*/ 2 h 1615180"/>
                <a:gd name="connsiteX1" fmla="*/ 124792 w 124792"/>
                <a:gd name="connsiteY1" fmla="*/ 1615180 h 1615180"/>
                <a:gd name="connsiteX2" fmla="*/ 116959 w 124792"/>
                <a:gd name="connsiteY2" fmla="*/ 1589947 h 1615180"/>
                <a:gd name="connsiteX3" fmla="*/ 63113 w 124792"/>
                <a:gd name="connsiteY3" fmla="*/ 1490742 h 1615180"/>
                <a:gd name="connsiteX4" fmla="*/ 0 w 124792"/>
                <a:gd name="connsiteY4" fmla="*/ 1414249 h 1615180"/>
                <a:gd name="connsiteX5" fmla="*/ 0 w 124792"/>
                <a:gd name="connsiteY5" fmla="*/ 0 h 1615180"/>
                <a:gd name="connsiteX6" fmla="*/ 124792 w 124792"/>
                <a:gd name="connsiteY6" fmla="*/ 2 h 1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2" h="1615180">
                  <a:moveTo>
                    <a:pt x="124792" y="2"/>
                  </a:moveTo>
                  <a:lnTo>
                    <a:pt x="124792" y="1615180"/>
                  </a:lnTo>
                  <a:lnTo>
                    <a:pt x="116959" y="1589947"/>
                  </a:lnTo>
                  <a:cubicBezTo>
                    <a:pt x="102183" y="1555011"/>
                    <a:pt x="84103" y="1521813"/>
                    <a:pt x="63113" y="1490742"/>
                  </a:cubicBezTo>
                  <a:lnTo>
                    <a:pt x="0" y="1414249"/>
                  </a:lnTo>
                  <a:lnTo>
                    <a:pt x="0" y="0"/>
                  </a:lnTo>
                  <a:lnTo>
                    <a:pt x="124792" y="2"/>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任意形状 134">
              <a:extLst>
                <a:ext uri="{FF2B5EF4-FFF2-40B4-BE49-F238E27FC236}">
                  <a16:creationId xmlns:a16="http://schemas.microsoft.com/office/drawing/2014/main" id="{90DE13D9-7B54-4E0E-A54D-5CFE12445AEB}"/>
                </a:ext>
              </a:extLst>
            </p:cNvPr>
            <p:cNvSpPr/>
            <p:nvPr/>
          </p:nvSpPr>
          <p:spPr>
            <a:xfrm rot="16200000">
              <a:off x="595312" y="-38100"/>
              <a:ext cx="125413" cy="1319213"/>
            </a:xfrm>
            <a:custGeom>
              <a:avLst/>
              <a:gdLst>
                <a:gd name="connsiteX0" fmla="*/ 124792 w 124792"/>
                <a:gd name="connsiteY0" fmla="*/ 0 h 1319998"/>
                <a:gd name="connsiteX1" fmla="*/ 124792 w 124792"/>
                <a:gd name="connsiteY1" fmla="*/ 1319998 h 1319998"/>
                <a:gd name="connsiteX2" fmla="*/ 49528 w 124792"/>
                <a:gd name="connsiteY2" fmla="*/ 1279147 h 1319998"/>
                <a:gd name="connsiteX3" fmla="*/ 0 w 124792"/>
                <a:gd name="connsiteY3" fmla="*/ 1263772 h 1319998"/>
                <a:gd name="connsiteX4" fmla="*/ 0 w 124792"/>
                <a:gd name="connsiteY4" fmla="*/ 0 h 1319998"/>
                <a:gd name="connsiteX5" fmla="*/ 124792 w 124792"/>
                <a:gd name="connsiteY5" fmla="*/ 0 h 13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998">
                  <a:moveTo>
                    <a:pt x="124792" y="0"/>
                  </a:moveTo>
                  <a:lnTo>
                    <a:pt x="124792" y="1319998"/>
                  </a:lnTo>
                  <a:lnTo>
                    <a:pt x="49528" y="1279147"/>
                  </a:lnTo>
                  <a:lnTo>
                    <a:pt x="0" y="1263772"/>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任意形状 133">
              <a:extLst>
                <a:ext uri="{FF2B5EF4-FFF2-40B4-BE49-F238E27FC236}">
                  <a16:creationId xmlns:a16="http://schemas.microsoft.com/office/drawing/2014/main" id="{1A983AB0-6451-4C83-8E68-780527A9FAD3}"/>
                </a:ext>
              </a:extLst>
            </p:cNvPr>
            <p:cNvSpPr/>
            <p:nvPr/>
          </p:nvSpPr>
          <p:spPr>
            <a:xfrm rot="16200000">
              <a:off x="554832" y="242093"/>
              <a:ext cx="125412" cy="1238251"/>
            </a:xfrm>
            <a:custGeom>
              <a:avLst/>
              <a:gdLst>
                <a:gd name="connsiteX0" fmla="*/ 124792 w 124792"/>
                <a:gd name="connsiteY0" fmla="*/ 0 h 1239543"/>
                <a:gd name="connsiteX1" fmla="*/ 124792 w 124792"/>
                <a:gd name="connsiteY1" fmla="*/ 1239543 h 1239543"/>
                <a:gd name="connsiteX2" fmla="*/ 62397 w 124792"/>
                <a:gd name="connsiteY2" fmla="*/ 1233253 h 1239543"/>
                <a:gd name="connsiteX3" fmla="*/ 0 w 124792"/>
                <a:gd name="connsiteY3" fmla="*/ 1239543 h 1239543"/>
                <a:gd name="connsiteX4" fmla="*/ 0 w 124792"/>
                <a:gd name="connsiteY4" fmla="*/ 0 h 1239543"/>
                <a:gd name="connsiteX5" fmla="*/ 124792 w 124792"/>
                <a:gd name="connsiteY5" fmla="*/ 0 h 12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239543">
                  <a:moveTo>
                    <a:pt x="124792" y="0"/>
                  </a:moveTo>
                  <a:lnTo>
                    <a:pt x="124792" y="1239543"/>
                  </a:lnTo>
                  <a:lnTo>
                    <a:pt x="62397" y="1233253"/>
                  </a:lnTo>
                  <a:lnTo>
                    <a:pt x="0" y="123954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任意形状 132">
              <a:extLst>
                <a:ext uri="{FF2B5EF4-FFF2-40B4-BE49-F238E27FC236}">
                  <a16:creationId xmlns:a16="http://schemas.microsoft.com/office/drawing/2014/main" id="{BEA126F8-8210-42AD-AAE6-7C81C24BF8E1}"/>
                </a:ext>
              </a:extLst>
            </p:cNvPr>
            <p:cNvSpPr/>
            <p:nvPr/>
          </p:nvSpPr>
          <p:spPr>
            <a:xfrm rot="16200000">
              <a:off x="596106" y="440531"/>
              <a:ext cx="123825" cy="1319213"/>
            </a:xfrm>
            <a:custGeom>
              <a:avLst/>
              <a:gdLst>
                <a:gd name="connsiteX0" fmla="*/ 124792 w 124792"/>
                <a:gd name="connsiteY0" fmla="*/ 0 h 1319323"/>
                <a:gd name="connsiteX1" fmla="*/ 124792 w 124792"/>
                <a:gd name="connsiteY1" fmla="*/ 1263386 h 1319323"/>
                <a:gd name="connsiteX2" fmla="*/ 74020 w 124792"/>
                <a:gd name="connsiteY2" fmla="*/ 1279147 h 1319323"/>
                <a:gd name="connsiteX3" fmla="*/ 0 w 124792"/>
                <a:gd name="connsiteY3" fmla="*/ 1319323 h 1319323"/>
                <a:gd name="connsiteX4" fmla="*/ 0 w 124792"/>
                <a:gd name="connsiteY4" fmla="*/ 0 h 1319323"/>
                <a:gd name="connsiteX5" fmla="*/ 124792 w 124792"/>
                <a:gd name="connsiteY5" fmla="*/ 0 h 13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323">
                  <a:moveTo>
                    <a:pt x="124792" y="0"/>
                  </a:moveTo>
                  <a:lnTo>
                    <a:pt x="124792" y="1263386"/>
                  </a:lnTo>
                  <a:lnTo>
                    <a:pt x="74020" y="1279147"/>
                  </a:lnTo>
                  <a:lnTo>
                    <a:pt x="0" y="131932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任意形状 131">
              <a:extLst>
                <a:ext uri="{FF2B5EF4-FFF2-40B4-BE49-F238E27FC236}">
                  <a16:creationId xmlns:a16="http://schemas.microsoft.com/office/drawing/2014/main" id="{87999705-2284-40B3-B52E-8178118AAB7F}"/>
                </a:ext>
              </a:extLst>
            </p:cNvPr>
            <p:cNvSpPr/>
            <p:nvPr/>
          </p:nvSpPr>
          <p:spPr>
            <a:xfrm rot="16200000">
              <a:off x="734218" y="540544"/>
              <a:ext cx="125413" cy="1597026"/>
            </a:xfrm>
            <a:custGeom>
              <a:avLst/>
              <a:gdLst>
                <a:gd name="connsiteX0" fmla="*/ 124793 w 124793"/>
                <a:gd name="connsiteY0" fmla="*/ 0 h 1596957"/>
                <a:gd name="connsiteX1" fmla="*/ 124793 w 124793"/>
                <a:gd name="connsiteY1" fmla="*/ 1407391 h 1596957"/>
                <a:gd name="connsiteX2" fmla="*/ 56022 w 124793"/>
                <a:gd name="connsiteY2" fmla="*/ 1490742 h 1596957"/>
                <a:gd name="connsiteX3" fmla="*/ 2176 w 124793"/>
                <a:gd name="connsiteY3" fmla="*/ 1589947 h 1596957"/>
                <a:gd name="connsiteX4" fmla="*/ 0 w 124793"/>
                <a:gd name="connsiteY4" fmla="*/ 1596957 h 1596957"/>
                <a:gd name="connsiteX5" fmla="*/ 1 w 124793"/>
                <a:gd name="connsiteY5" fmla="*/ 0 h 1596957"/>
                <a:gd name="connsiteX6" fmla="*/ 124793 w 124793"/>
                <a:gd name="connsiteY6" fmla="*/ 0 h 15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3" h="1596957">
                  <a:moveTo>
                    <a:pt x="124793" y="0"/>
                  </a:moveTo>
                  <a:lnTo>
                    <a:pt x="124793" y="1407391"/>
                  </a:lnTo>
                  <a:lnTo>
                    <a:pt x="56022" y="1490742"/>
                  </a:lnTo>
                  <a:cubicBezTo>
                    <a:pt x="35032" y="1521813"/>
                    <a:pt x="16952" y="1555011"/>
                    <a:pt x="2176" y="1589947"/>
                  </a:cubicBezTo>
                  <a:lnTo>
                    <a:pt x="0" y="1596957"/>
                  </a:lnTo>
                  <a:lnTo>
                    <a:pt x="1" y="0"/>
                  </a:lnTo>
                  <a:lnTo>
                    <a:pt x="124793"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5" name="组合 44">
              <a:extLst>
                <a:ext uri="{FF2B5EF4-FFF2-40B4-BE49-F238E27FC236}">
                  <a16:creationId xmlns:a16="http://schemas.microsoft.com/office/drawing/2014/main" id="{2507E356-BFF6-44EB-8ECB-ED77F3014010}"/>
                </a:ext>
              </a:extLst>
            </p:cNvPr>
            <p:cNvGrpSpPr/>
            <p:nvPr/>
          </p:nvGrpSpPr>
          <p:grpSpPr>
            <a:xfrm>
              <a:off x="1382713" y="79375"/>
              <a:ext cx="10809287" cy="1477963"/>
              <a:chOff x="1382713" y="79375"/>
              <a:chExt cx="10809287" cy="1477963"/>
            </a:xfrm>
          </p:grpSpPr>
          <p:sp>
            <p:nvSpPr>
              <p:cNvPr id="46" name="任意形状 156">
                <a:extLst>
                  <a:ext uri="{FF2B5EF4-FFF2-40B4-BE49-F238E27FC236}">
                    <a16:creationId xmlns:a16="http://schemas.microsoft.com/office/drawing/2014/main" id="{EA9F76A8-165C-4D7F-A6F9-7C5C48ADA12B}"/>
                  </a:ext>
                </a:extLst>
              </p:cNvPr>
              <p:cNvSpPr/>
              <p:nvPr/>
            </p:nvSpPr>
            <p:spPr>
              <a:xfrm rot="10800000">
                <a:off x="8374063" y="79375"/>
                <a:ext cx="657225" cy="236538"/>
              </a:xfrm>
              <a:custGeom>
                <a:avLst/>
                <a:gdLst>
                  <a:gd name="connsiteX0" fmla="*/ 404366 w 656792"/>
                  <a:gd name="connsiteY0" fmla="*/ 235639 h 235639"/>
                  <a:gd name="connsiteX1" fmla="*/ 0 w 656792"/>
                  <a:gd name="connsiteY1" fmla="*/ 235639 h 235639"/>
                  <a:gd name="connsiteX2" fmla="*/ 252426 w 656792"/>
                  <a:gd name="connsiteY2" fmla="*/ 0 h 235639"/>
                  <a:gd name="connsiteX3" fmla="*/ 656792 w 656792"/>
                  <a:gd name="connsiteY3" fmla="*/ 0 h 235639"/>
                  <a:gd name="connsiteX4" fmla="*/ 404366 w 656792"/>
                  <a:gd name="connsiteY4" fmla="*/ 235639 h 2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92" h="235639">
                    <a:moveTo>
                      <a:pt x="404366" y="235639"/>
                    </a:moveTo>
                    <a:lnTo>
                      <a:pt x="0" y="235639"/>
                    </a:lnTo>
                    <a:lnTo>
                      <a:pt x="252426" y="0"/>
                    </a:lnTo>
                    <a:lnTo>
                      <a:pt x="656792" y="0"/>
                    </a:lnTo>
                    <a:lnTo>
                      <a:pt x="404366" y="235639"/>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7" name="组合 46">
                <a:extLst>
                  <a:ext uri="{FF2B5EF4-FFF2-40B4-BE49-F238E27FC236}">
                    <a16:creationId xmlns:a16="http://schemas.microsoft.com/office/drawing/2014/main" id="{3339FAB0-F477-43D0-86A1-CA41C2A85288}"/>
                  </a:ext>
                </a:extLst>
              </p:cNvPr>
              <p:cNvGrpSpPr/>
              <p:nvPr/>
            </p:nvGrpSpPr>
            <p:grpSpPr>
              <a:xfrm>
                <a:off x="1382713" y="315913"/>
                <a:ext cx="10809287" cy="1241425"/>
                <a:chOff x="1382713" y="315913"/>
                <a:chExt cx="10809287" cy="1241425"/>
              </a:xfrm>
            </p:grpSpPr>
            <p:sp>
              <p:nvSpPr>
                <p:cNvPr id="48" name="任意形状 152">
                  <a:extLst>
                    <a:ext uri="{FF2B5EF4-FFF2-40B4-BE49-F238E27FC236}">
                      <a16:creationId xmlns:a16="http://schemas.microsoft.com/office/drawing/2014/main" id="{B47C1A70-AA79-431B-9FBD-A211B2A53DF6}"/>
                    </a:ext>
                  </a:extLst>
                </p:cNvPr>
                <p:cNvSpPr/>
                <p:nvPr/>
              </p:nvSpPr>
              <p:spPr>
                <a:xfrm rot="10800000">
                  <a:off x="1382713" y="315913"/>
                  <a:ext cx="6991350" cy="1085850"/>
                </a:xfrm>
                <a:custGeom>
                  <a:avLst/>
                  <a:gdLst>
                    <a:gd name="connsiteX0" fmla="*/ 6448497 w 6991631"/>
                    <a:gd name="connsiteY0" fmla="*/ 1086268 h 1086268"/>
                    <a:gd name="connsiteX1" fmla="*/ 0 w 6991631"/>
                    <a:gd name="connsiteY1" fmla="*/ 1086268 h 1086268"/>
                    <a:gd name="connsiteX2" fmla="*/ 1163654 w 6991631"/>
                    <a:gd name="connsiteY2" fmla="*/ 0 h 1086268"/>
                    <a:gd name="connsiteX3" fmla="*/ 6448497 w 6991631"/>
                    <a:gd name="connsiteY3" fmla="*/ 0 h 1086268"/>
                    <a:gd name="connsiteX4" fmla="*/ 6991631 w 6991631"/>
                    <a:gd name="connsiteY4" fmla="*/ 543134 h 1086268"/>
                    <a:gd name="connsiteX5" fmla="*/ 6448497 w 6991631"/>
                    <a:gd name="connsiteY5" fmla="*/ 1086268 h 10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631" h="1086268">
                      <a:moveTo>
                        <a:pt x="6448497" y="1086268"/>
                      </a:moveTo>
                      <a:lnTo>
                        <a:pt x="0" y="1086268"/>
                      </a:lnTo>
                      <a:lnTo>
                        <a:pt x="1163654" y="0"/>
                      </a:lnTo>
                      <a:lnTo>
                        <a:pt x="6448497" y="0"/>
                      </a:lnTo>
                      <a:cubicBezTo>
                        <a:pt x="6748462" y="0"/>
                        <a:pt x="6991631" y="243169"/>
                        <a:pt x="6991631" y="543134"/>
                      </a:cubicBezTo>
                      <a:cubicBezTo>
                        <a:pt x="6991631" y="843099"/>
                        <a:pt x="6748462" y="1086268"/>
                        <a:pt x="6448497" y="1086268"/>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文本框 49">
                  <a:extLst>
                    <a:ext uri="{FF2B5EF4-FFF2-40B4-BE49-F238E27FC236}">
                      <a16:creationId xmlns:a16="http://schemas.microsoft.com/office/drawing/2014/main" id="{9E0E8C88-F2FC-4D2C-9F47-513F8A1969A2}"/>
                    </a:ext>
                  </a:extLst>
                </p:cNvPr>
                <p:cNvSpPr txBox="1"/>
                <p:nvPr/>
              </p:nvSpPr>
              <p:spPr>
                <a:xfrm>
                  <a:off x="1822450" y="582613"/>
                  <a:ext cx="390525"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宋体" panose="02010600030101010101" pitchFamily="2" charset="-122"/>
                    <a:cs typeface="宋体" panose="02010600030101010101" pitchFamily="2" charset="-122"/>
                  </a:endParaRPr>
                </a:p>
              </p:txBody>
            </p:sp>
            <p:sp>
              <p:nvSpPr>
                <p:cNvPr id="52" name="任意形状 157">
                  <a:extLst>
                    <a:ext uri="{FF2B5EF4-FFF2-40B4-BE49-F238E27FC236}">
                      <a16:creationId xmlns:a16="http://schemas.microsoft.com/office/drawing/2014/main" id="{A405A89E-CCE3-42DD-BB8E-64F9C44CA1D2}"/>
                    </a:ext>
                  </a:extLst>
                </p:cNvPr>
                <p:cNvSpPr/>
                <p:nvPr/>
              </p:nvSpPr>
              <p:spPr>
                <a:xfrm rot="10800000">
                  <a:off x="7615238" y="315913"/>
                  <a:ext cx="4576762" cy="1085850"/>
                </a:xfrm>
                <a:custGeom>
                  <a:avLst/>
                  <a:gdLst>
                    <a:gd name="connsiteX0" fmla="*/ 3412957 w 4576611"/>
                    <a:gd name="connsiteY0" fmla="*/ 1086268 h 1086268"/>
                    <a:gd name="connsiteX1" fmla="*/ 0 w 4576611"/>
                    <a:gd name="connsiteY1" fmla="*/ 1086268 h 1086268"/>
                    <a:gd name="connsiteX2" fmla="*/ 0 w 4576611"/>
                    <a:gd name="connsiteY2" fmla="*/ 0 h 1086268"/>
                    <a:gd name="connsiteX3" fmla="*/ 4576611 w 4576611"/>
                    <a:gd name="connsiteY3" fmla="*/ 0 h 1086268"/>
                    <a:gd name="connsiteX4" fmla="*/ 3412957 w 4576611"/>
                    <a:gd name="connsiteY4" fmla="*/ 1086268 h 108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611" h="1086268">
                      <a:moveTo>
                        <a:pt x="3412957" y="1086268"/>
                      </a:moveTo>
                      <a:lnTo>
                        <a:pt x="0" y="1086268"/>
                      </a:lnTo>
                      <a:lnTo>
                        <a:pt x="0" y="0"/>
                      </a:lnTo>
                      <a:lnTo>
                        <a:pt x="4576611" y="0"/>
                      </a:lnTo>
                      <a:lnTo>
                        <a:pt x="3412957" y="1086268"/>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任意形状 158">
                  <a:extLst>
                    <a:ext uri="{FF2B5EF4-FFF2-40B4-BE49-F238E27FC236}">
                      <a16:creationId xmlns:a16="http://schemas.microsoft.com/office/drawing/2014/main" id="{F48BF60E-D11C-42B0-ADA5-C179ABB43F58}"/>
                    </a:ext>
                  </a:extLst>
                </p:cNvPr>
                <p:cNvSpPr/>
                <p:nvPr/>
              </p:nvSpPr>
              <p:spPr>
                <a:xfrm rot="10800000">
                  <a:off x="7043738" y="1401763"/>
                  <a:ext cx="571500" cy="155575"/>
                </a:xfrm>
                <a:custGeom>
                  <a:avLst/>
                  <a:gdLst>
                    <a:gd name="connsiteX0" fmla="*/ 404366 w 570981"/>
                    <a:gd name="connsiteY0" fmla="*/ 155535 h 155535"/>
                    <a:gd name="connsiteX1" fmla="*/ 0 w 570981"/>
                    <a:gd name="connsiteY1" fmla="*/ 155535 h 155535"/>
                    <a:gd name="connsiteX2" fmla="*/ 166615 w 570981"/>
                    <a:gd name="connsiteY2" fmla="*/ 0 h 155535"/>
                    <a:gd name="connsiteX3" fmla="*/ 570981 w 570981"/>
                    <a:gd name="connsiteY3" fmla="*/ 0 h 155535"/>
                    <a:gd name="connsiteX4" fmla="*/ 404366 w 570981"/>
                    <a:gd name="connsiteY4" fmla="*/ 155535 h 15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1" h="155535">
                      <a:moveTo>
                        <a:pt x="404366" y="155535"/>
                      </a:moveTo>
                      <a:lnTo>
                        <a:pt x="0" y="155535"/>
                      </a:lnTo>
                      <a:lnTo>
                        <a:pt x="166615" y="0"/>
                      </a:lnTo>
                      <a:lnTo>
                        <a:pt x="570981" y="0"/>
                      </a:lnTo>
                      <a:lnTo>
                        <a:pt x="404366" y="155535"/>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sp>
        <p:nvSpPr>
          <p:cNvPr id="3" name="文本框 2">
            <a:extLst>
              <a:ext uri="{FF2B5EF4-FFF2-40B4-BE49-F238E27FC236}">
                <a16:creationId xmlns:a16="http://schemas.microsoft.com/office/drawing/2014/main" id="{C369212A-661A-A7C1-8055-5796E4BC6C92}"/>
              </a:ext>
            </a:extLst>
          </p:cNvPr>
          <p:cNvSpPr txBox="1"/>
          <p:nvPr/>
        </p:nvSpPr>
        <p:spPr>
          <a:xfrm>
            <a:off x="2743266" y="163892"/>
            <a:ext cx="6099048" cy="646331"/>
          </a:xfrm>
          <a:prstGeom prst="rect">
            <a:avLst/>
          </a:prstGeom>
          <a:noFill/>
        </p:spPr>
        <p:txBody>
          <a:bodyPr wrap="square">
            <a:spAutoFit/>
          </a:bodyPr>
          <a:lstStyle/>
          <a:p>
            <a:pPr>
              <a:defRPr/>
            </a:pPr>
            <a:r>
              <a:rPr lang="en-US" altLang="zh-CN" sz="36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Main conclusions</a:t>
            </a:r>
            <a:endParaRPr kumimoji="0" lang="en-US" altLang="zh-CN" sz="36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cs typeface="+mn-cs"/>
            </a:endParaRPr>
          </a:p>
        </p:txBody>
      </p:sp>
      <p:sp>
        <p:nvSpPr>
          <p:cNvPr id="4" name="矩形 3">
            <a:extLst>
              <a:ext uri="{FF2B5EF4-FFF2-40B4-BE49-F238E27FC236}">
                <a16:creationId xmlns:a16="http://schemas.microsoft.com/office/drawing/2014/main" id="{AB1C6F7D-9020-8ECE-5461-B76CA920DFA0}"/>
              </a:ext>
            </a:extLst>
          </p:cNvPr>
          <p:cNvSpPr/>
          <p:nvPr/>
        </p:nvSpPr>
        <p:spPr>
          <a:xfrm>
            <a:off x="28379" y="1202815"/>
            <a:ext cx="12031667" cy="4688784"/>
          </a:xfrm>
          <a:prstGeom prst="rect">
            <a:avLst/>
          </a:prstGeom>
        </p:spPr>
        <p:txBody>
          <a:bodyPr wrap="square">
            <a:spAutoFit/>
          </a:bodyPr>
          <a:lstStyle/>
          <a:p>
            <a:pPr marL="342900" indent="-342900" algn="just">
              <a:lnSpc>
                <a:spcPct val="150000"/>
              </a:lnSpc>
              <a:buFont typeface="Wingdings" panose="05000000000000000000" pitchFamily="2" charset="2"/>
              <a:buChar char="Ø"/>
              <a:defRPr/>
            </a:pPr>
            <a:r>
              <a:rPr lang="en-US" altLang="zh-CN" sz="2000" dirty="0">
                <a:solidFill>
                  <a:srgbClr val="C00000"/>
                </a:solidFill>
                <a:latin typeface="Times New Roman" panose="02020603050405020304" pitchFamily="18" charset="0"/>
                <a:ea typeface="Times New Roman" panose="02020603050405020304" pitchFamily="18" charset="0"/>
              </a:rPr>
              <a:t>The retrieved wind radii are relatively close to those from the Joint Typhoon Warning Center (JTWC), the coastal automatic weather stations in China, and the advanced </a:t>
            </a:r>
            <a:r>
              <a:rPr lang="en-US" altLang="zh-CN" sz="2000" dirty="0" err="1">
                <a:solidFill>
                  <a:srgbClr val="C00000"/>
                </a:solidFill>
                <a:latin typeface="Times New Roman" panose="02020603050405020304" pitchFamily="18" charset="0"/>
                <a:ea typeface="Times New Roman" panose="02020603050405020304" pitchFamily="18" charset="0"/>
              </a:rPr>
              <a:t>scatterometer</a:t>
            </a:r>
            <a:r>
              <a:rPr lang="en-US" altLang="zh-CN" sz="2000" dirty="0">
                <a:solidFill>
                  <a:srgbClr val="C00000"/>
                </a:solidFill>
                <a:latin typeface="Times New Roman" panose="02020603050405020304" pitchFamily="18" charset="0"/>
                <a:ea typeface="Times New Roman" panose="02020603050405020304" pitchFamily="18" charset="0"/>
              </a:rPr>
              <a:t>. </a:t>
            </a:r>
          </a:p>
          <a:p>
            <a:pPr marL="342900" indent="-342900" algn="just">
              <a:lnSpc>
                <a:spcPct val="150000"/>
              </a:lnSpc>
              <a:buFont typeface="Wingdings" panose="05000000000000000000" pitchFamily="2" charset="2"/>
              <a:buChar char="Ø"/>
              <a:defRPr/>
            </a:pPr>
            <a:r>
              <a:rPr lang="en-US" altLang="zh-CN" sz="2000" dirty="0">
                <a:solidFill>
                  <a:srgbClr val="C00000"/>
                </a:solidFill>
                <a:latin typeface="Times New Roman" panose="02020603050405020304" pitchFamily="18" charset="0"/>
                <a:ea typeface="Times New Roman" panose="02020603050405020304" pitchFamily="18" charset="0"/>
              </a:rPr>
              <a:t>The time series for the wind radii show significant increasing trends during the lifecycle of In-fa and a massive vortex structure before In-fa made landfall. </a:t>
            </a:r>
          </a:p>
          <a:p>
            <a:pPr marL="342900" indent="-342900" algn="just">
              <a:lnSpc>
                <a:spcPct val="150000"/>
              </a:lnSpc>
              <a:buFont typeface="Wingdings" panose="05000000000000000000" pitchFamily="2" charset="2"/>
              <a:buChar char="Ø"/>
              <a:defRPr/>
            </a:pPr>
            <a:r>
              <a:rPr lang="en-US" altLang="zh-CN" sz="2000" dirty="0">
                <a:solidFill>
                  <a:srgbClr val="C00000"/>
                </a:solidFill>
                <a:latin typeface="Times New Roman" panose="02020603050405020304" pitchFamily="18" charset="0"/>
                <a:ea typeface="Times New Roman" panose="02020603050405020304" pitchFamily="18" charset="0"/>
              </a:rPr>
              <a:t>The average wind radii observed before landfall are all likely in the 90th percentile of the 2001–2021 JTWC historical wind radii records</a:t>
            </a:r>
            <a:r>
              <a:rPr lang="en-US" altLang="zh-CN" sz="2000" dirty="0">
                <a:solidFill>
                  <a:srgbClr val="002060"/>
                </a:solidFill>
                <a:latin typeface="Times New Roman" panose="02020603050405020304" pitchFamily="18" charset="0"/>
                <a:ea typeface="Times New Roman" panose="02020603050405020304" pitchFamily="18" charset="0"/>
              </a:rPr>
              <a:t>, indicating that the vortex structure is extraordinarily large before In-fa made landfall and represents a historical extreme. </a:t>
            </a:r>
            <a:r>
              <a:rPr lang="en-US" altLang="zh-CN" sz="2000" dirty="0">
                <a:solidFill>
                  <a:srgbClr val="C00000"/>
                </a:solidFill>
                <a:latin typeface="Times New Roman" panose="02020603050405020304" pitchFamily="18" charset="0"/>
                <a:ea typeface="Times New Roman" panose="02020603050405020304" pitchFamily="18" charset="0"/>
              </a:rPr>
              <a:t>The extremely large vortex structure may be attributable to the interaction between In-fa and an extremely strong monsoon gyre.</a:t>
            </a:r>
            <a:endParaRPr lang="en-US" altLang="zh-CN" sz="2000" dirty="0">
              <a:solidFill>
                <a:srgbClr val="C00000"/>
              </a:solidFill>
              <a:effectLst/>
              <a:latin typeface="Times New Roman" panose="02020603050405020304" pitchFamily="18" charset="0"/>
              <a:ea typeface="Times New Roman" panose="02020603050405020304" pitchFamily="18" charset="0"/>
            </a:endParaRPr>
          </a:p>
          <a:p>
            <a:pPr marL="342900" indent="-342900" algn="just">
              <a:lnSpc>
                <a:spcPct val="150000"/>
              </a:lnSpc>
              <a:buFont typeface="Wingdings" panose="05000000000000000000" pitchFamily="2" charset="2"/>
              <a:buChar char="Ø"/>
              <a:defRPr/>
            </a:pPr>
            <a:endParaRPr lang="en-US" altLang="zh-CN" sz="1800" dirty="0">
              <a:effectLst/>
              <a:latin typeface="Times New Roman" panose="02020603050405020304" pitchFamily="18" charset="0"/>
              <a:ea typeface="Times New Roman" panose="02020603050405020304" pitchFamily="18" charset="0"/>
            </a:endParaRPr>
          </a:p>
          <a:p>
            <a:pPr marL="342900" indent="-342900" algn="just">
              <a:lnSpc>
                <a:spcPct val="150000"/>
              </a:lnSpc>
              <a:buFont typeface="Wingdings" panose="05000000000000000000" pitchFamily="2" charset="2"/>
              <a:buChar char="Ø"/>
              <a:defRPr/>
            </a:pPr>
            <a:endParaRPr lang="en-US" altLang="zh-CN" sz="2400" b="0" i="0" dirty="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 name="矩形 4">
            <a:extLst>
              <a:ext uri="{FF2B5EF4-FFF2-40B4-BE49-F238E27FC236}">
                <a16:creationId xmlns:a16="http://schemas.microsoft.com/office/drawing/2014/main" id="{E8072995-F825-DCA6-E2AD-14570029C437}"/>
              </a:ext>
            </a:extLst>
          </p:cNvPr>
          <p:cNvSpPr/>
          <p:nvPr/>
        </p:nvSpPr>
        <p:spPr>
          <a:xfrm>
            <a:off x="19361" y="1219199"/>
            <a:ext cx="12144260" cy="378066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7" name="文本框 6">
            <a:extLst>
              <a:ext uri="{FF2B5EF4-FFF2-40B4-BE49-F238E27FC236}">
                <a16:creationId xmlns:a16="http://schemas.microsoft.com/office/drawing/2014/main" id="{B87C5120-8A8D-A0CF-1AE6-C86A47C9AE4B}"/>
              </a:ext>
            </a:extLst>
          </p:cNvPr>
          <p:cNvSpPr txBox="1"/>
          <p:nvPr/>
        </p:nvSpPr>
        <p:spPr>
          <a:xfrm>
            <a:off x="-1" y="5196987"/>
            <a:ext cx="12144260" cy="1421992"/>
          </a:xfrm>
          <a:prstGeom prst="rect">
            <a:avLst/>
          </a:prstGeom>
          <a:noFill/>
        </p:spPr>
        <p:txBody>
          <a:bodyPr wrap="square">
            <a:spAutoFit/>
          </a:bodyPr>
          <a:lstStyle/>
          <a:p>
            <a:pPr marL="342900" indent="-342900" algn="just">
              <a:lnSpc>
                <a:spcPct val="150000"/>
              </a:lnSpc>
              <a:buFont typeface="Wingdings" panose="05000000000000000000" pitchFamily="2" charset="2"/>
              <a:buChar char="Ø"/>
              <a:defRPr/>
            </a:pPr>
            <a:r>
              <a:rPr lang="en-US" altLang="zh-CN" sz="2000" b="1" dirty="0">
                <a:solidFill>
                  <a:srgbClr val="002060"/>
                </a:solidFill>
                <a:latin typeface="Times New Roman" panose="02020603050405020304" pitchFamily="18" charset="0"/>
              </a:rPr>
              <a:t>Z. Sun</a:t>
            </a:r>
            <a:r>
              <a:rPr lang="en-US" altLang="zh-CN" sz="2000" dirty="0">
                <a:solidFill>
                  <a:srgbClr val="002060"/>
                </a:solidFill>
                <a:latin typeface="Times New Roman" panose="02020603050405020304" pitchFamily="18" charset="0"/>
              </a:rPr>
              <a:t>, L. Bai, X. Zhu, et al., The extraordinarily large vortex structure of Typhoon In-fa (2021), observed by spaceborne microwave radiometer and synthetic aperture radar, </a:t>
            </a:r>
            <a:r>
              <a:rPr lang="en-US" altLang="zh-CN" sz="2000" i="1" dirty="0">
                <a:solidFill>
                  <a:srgbClr val="002060"/>
                </a:solidFill>
                <a:latin typeface="Times New Roman" panose="02020603050405020304" pitchFamily="18" charset="0"/>
              </a:rPr>
              <a:t>Atmospheric Research </a:t>
            </a:r>
            <a:r>
              <a:rPr lang="en-US" altLang="zh-CN" sz="2000" dirty="0">
                <a:solidFill>
                  <a:srgbClr val="002060"/>
                </a:solidFill>
                <a:latin typeface="Times New Roman" panose="02020603050405020304" pitchFamily="18" charset="0"/>
              </a:rPr>
              <a:t>(2023), https://doi.org/10.1016/ j.atmosres.2023.106837</a:t>
            </a:r>
            <a:endParaRPr lang="zh-CN" altLang="en-US" sz="2000" dirty="0">
              <a:solidFill>
                <a:srgbClr val="002060"/>
              </a:solidFill>
              <a:latin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2" name="3D 模型 1">
                <a:extLst>
                  <a:ext uri="{FF2B5EF4-FFF2-40B4-BE49-F238E27FC236}">
                    <a16:creationId xmlns:a16="http://schemas.microsoft.com/office/drawing/2014/main" id="{180B650B-EF5F-12A0-1AC4-D6B3B8F1D579}"/>
                  </a:ext>
                </a:extLst>
              </p:cNvPr>
              <p:cNvGraphicFramePr>
                <a:graphicFrameLocks noChangeAspect="1"/>
              </p:cNvGraphicFramePr>
              <p:nvPr>
                <p:extLst>
                  <p:ext uri="{D42A27DB-BD31-4B8C-83A1-F6EECF244321}">
                    <p14:modId xmlns:p14="http://schemas.microsoft.com/office/powerpoint/2010/main" val="1852506582"/>
                  </p:ext>
                </p:extLst>
              </p:nvPr>
            </p:nvGraphicFramePr>
            <p:xfrm>
              <a:off x="10315228" y="120354"/>
              <a:ext cx="1686981" cy="824250"/>
            </p:xfrm>
            <a:graphic>
              <a:graphicData uri="http://schemas.microsoft.com/office/drawing/2017/model3d">
                <am3d:model3d r:embed="rId2">
                  <am3d:spPr>
                    <a:xfrm>
                      <a:off x="0" y="0"/>
                      <a:ext cx="1686981" cy="824250"/>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3"/>
                  </am3d:raster>
                  <am3d:objViewport viewportSz="26181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模型 1">
                <a:extLst>
                  <a:ext uri="{FF2B5EF4-FFF2-40B4-BE49-F238E27FC236}">
                    <a16:creationId xmlns:a16="http://schemas.microsoft.com/office/drawing/2014/main" id="{180B650B-EF5F-12A0-1AC4-D6B3B8F1D579}"/>
                  </a:ext>
                </a:extLst>
              </p:cNvPr>
              <p:cNvPicPr>
                <a:picLocks noGrp="1" noRot="1" noChangeAspect="1" noMove="1" noResize="1" noEditPoints="1" noAdjustHandles="1" noChangeArrowheads="1" noChangeShapeType="1" noCrop="1"/>
              </p:cNvPicPr>
              <p:nvPr/>
            </p:nvPicPr>
            <p:blipFill>
              <a:blip r:embed="rId3"/>
              <a:stretch>
                <a:fillRect/>
              </a:stretch>
            </p:blipFill>
            <p:spPr>
              <a:xfrm>
                <a:off x="10315228" y="120354"/>
                <a:ext cx="1686981" cy="824250"/>
              </a:xfrm>
              <a:prstGeom prst="rect">
                <a:avLst/>
              </a:prstGeom>
            </p:spPr>
          </p:pic>
        </mc:Fallback>
      </mc:AlternateContent>
      <p:sp>
        <p:nvSpPr>
          <p:cNvPr id="6" name="矩形 5">
            <a:extLst>
              <a:ext uri="{FF2B5EF4-FFF2-40B4-BE49-F238E27FC236}">
                <a16:creationId xmlns:a16="http://schemas.microsoft.com/office/drawing/2014/main" id="{37A2807E-B159-2F22-39D3-1BDCAC1F12B6}"/>
              </a:ext>
            </a:extLst>
          </p:cNvPr>
          <p:cNvSpPr/>
          <p:nvPr/>
        </p:nvSpPr>
        <p:spPr>
          <a:xfrm>
            <a:off x="19361" y="5196987"/>
            <a:ext cx="12144260" cy="1421992"/>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矩形 7">
            <a:extLst>
              <a:ext uri="{FF2B5EF4-FFF2-40B4-BE49-F238E27FC236}">
                <a16:creationId xmlns:a16="http://schemas.microsoft.com/office/drawing/2014/main" id="{3D37A4F9-16EB-A066-372B-05B9C51B16B4}"/>
              </a:ext>
            </a:extLst>
          </p:cNvPr>
          <p:cNvSpPr/>
          <p:nvPr/>
        </p:nvSpPr>
        <p:spPr>
          <a:xfrm>
            <a:off x="55891" y="2514211"/>
            <a:ext cx="12088368" cy="2065992"/>
          </a:xfrm>
          <a:prstGeom prst="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a:lnSpc>
                <a:spcPct val="150000"/>
              </a:lnSpc>
              <a:defRPr/>
            </a:pPr>
            <a:r>
              <a:rPr lang="en-US" altLang="zh-CN" sz="24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Microwave remote sensing data from multiple sources can provide a long-time series of accurate TC surface wind observations and assimilating these surface wind observations into operational TC forecasting helps to provide more realistic and reliable wind radii for use by emergency managers and downstream applications.</a:t>
            </a:r>
          </a:p>
        </p:txBody>
      </p:sp>
    </p:spTree>
    <p:extLst>
      <p:ext uri="{BB962C8B-B14F-4D97-AF65-F5344CB8AC3E}">
        <p14:creationId xmlns:p14="http://schemas.microsoft.com/office/powerpoint/2010/main" val="249628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1000"/>
                                  </p:stCondLst>
                                  <p:childTnLst>
                                    <p:animRot by="21600000">
                                      <p:cBhvr>
                                        <p:cTn id="6" dur="20000" fill="hold"/>
                                        <p:tgtEl>
                                          <p:spTgt spid="2"/>
                                        </p:tgtEl>
                                        <p:attrNameLst>
                                          <p:attrName>3d.view.rotation.y</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53000">
              <a:schemeClr val="bg1"/>
            </a:gs>
            <a:gs pos="84000">
              <a:schemeClr val="accent1"/>
            </a:gs>
          </a:gsLst>
          <a:lin ang="5400000" scaled="1"/>
          <a:tileRect/>
        </a:gradFill>
        <a:effectLst/>
      </p:bgPr>
    </p:bg>
    <p:spTree>
      <p:nvGrpSpPr>
        <p:cNvPr id="1" name=""/>
        <p:cNvGrpSpPr/>
        <p:nvPr/>
      </p:nvGrpSpPr>
      <p:grpSpPr>
        <a:xfrm>
          <a:off x="0" y="0"/>
          <a:ext cx="0" cy="0"/>
          <a:chOff x="0" y="0"/>
          <a:chExt cx="0" cy="0"/>
        </a:xfrm>
      </p:grpSpPr>
      <p:grpSp>
        <p:nvGrpSpPr>
          <p:cNvPr id="5" name="组合 13">
            <a:extLst>
              <a:ext uri="{FF2B5EF4-FFF2-40B4-BE49-F238E27FC236}">
                <a16:creationId xmlns:a16="http://schemas.microsoft.com/office/drawing/2014/main" id="{72E78E29-AA73-9E16-A17F-C29B931FDBFC}"/>
              </a:ext>
            </a:extLst>
          </p:cNvPr>
          <p:cNvGrpSpPr>
            <a:grpSpLocks/>
          </p:cNvGrpSpPr>
          <p:nvPr/>
        </p:nvGrpSpPr>
        <p:grpSpPr bwMode="auto">
          <a:xfrm>
            <a:off x="-670560" y="1531232"/>
            <a:ext cx="13533120" cy="2266941"/>
            <a:chOff x="2197" y="3763"/>
            <a:chExt cx="14238" cy="4258"/>
          </a:xfrm>
        </p:grpSpPr>
        <p:sp>
          <p:nvSpPr>
            <p:cNvPr id="8" name="圆角矩形 10">
              <a:extLst>
                <a:ext uri="{FF2B5EF4-FFF2-40B4-BE49-F238E27FC236}">
                  <a16:creationId xmlns:a16="http://schemas.microsoft.com/office/drawing/2014/main" id="{D425A6D0-AA17-0C8C-3608-1C9D9F267A8F}"/>
                </a:ext>
              </a:extLst>
            </p:cNvPr>
            <p:cNvSpPr/>
            <p:nvPr/>
          </p:nvSpPr>
          <p:spPr>
            <a:xfrm>
              <a:off x="2197" y="3763"/>
              <a:ext cx="14238" cy="4258"/>
            </a:xfrm>
            <a:prstGeom prst="round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1">
                <a:ln>
                  <a:noFill/>
                </a:ln>
                <a:solidFill>
                  <a:prstClr val="white"/>
                </a:solidFill>
                <a:effectLst/>
                <a:uLnTx/>
                <a:uFillTx/>
                <a:latin typeface="Calibri"/>
                <a:ea typeface="宋体" panose="02010600030101010101" pitchFamily="2" charset="-122"/>
                <a:cs typeface="+mn-cs"/>
              </a:endParaRPr>
            </a:p>
          </p:txBody>
        </p:sp>
        <p:cxnSp>
          <p:nvCxnSpPr>
            <p:cNvPr id="9" name="直接连接符 8">
              <a:extLst>
                <a:ext uri="{FF2B5EF4-FFF2-40B4-BE49-F238E27FC236}">
                  <a16:creationId xmlns:a16="http://schemas.microsoft.com/office/drawing/2014/main" id="{45262B9F-53CE-9D89-7CF5-C42AB32499AF}"/>
                </a:ext>
              </a:extLst>
            </p:cNvPr>
            <p:cNvCxnSpPr/>
            <p:nvPr/>
          </p:nvCxnSpPr>
          <p:spPr>
            <a:xfrm>
              <a:off x="2962" y="4258"/>
              <a:ext cx="12708" cy="0"/>
            </a:xfrm>
            <a:prstGeom prst="line">
              <a:avLst/>
            </a:prstGeom>
            <a:ln w="3175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020F95A9-E903-C85E-DE9A-6E396A5C421D}"/>
                </a:ext>
              </a:extLst>
            </p:cNvPr>
            <p:cNvCxnSpPr/>
            <p:nvPr/>
          </p:nvCxnSpPr>
          <p:spPr>
            <a:xfrm>
              <a:off x="2962" y="7591"/>
              <a:ext cx="12708" cy="0"/>
            </a:xfrm>
            <a:prstGeom prst="line">
              <a:avLst/>
            </a:prstGeom>
            <a:ln w="3175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22" name="任意形状 21"/>
          <p:cNvSpPr/>
          <p:nvPr/>
        </p:nvSpPr>
        <p:spPr>
          <a:xfrm rot="16200000">
            <a:off x="743743" y="-429418"/>
            <a:ext cx="123825" cy="1614488"/>
          </a:xfrm>
          <a:custGeom>
            <a:avLst/>
            <a:gdLst>
              <a:gd name="connsiteX0" fmla="*/ 124792 w 124792"/>
              <a:gd name="connsiteY0" fmla="*/ 2 h 1615180"/>
              <a:gd name="connsiteX1" fmla="*/ 124792 w 124792"/>
              <a:gd name="connsiteY1" fmla="*/ 1615180 h 1615180"/>
              <a:gd name="connsiteX2" fmla="*/ 116959 w 124792"/>
              <a:gd name="connsiteY2" fmla="*/ 1589947 h 1615180"/>
              <a:gd name="connsiteX3" fmla="*/ 63113 w 124792"/>
              <a:gd name="connsiteY3" fmla="*/ 1490742 h 1615180"/>
              <a:gd name="connsiteX4" fmla="*/ 0 w 124792"/>
              <a:gd name="connsiteY4" fmla="*/ 1414249 h 1615180"/>
              <a:gd name="connsiteX5" fmla="*/ 0 w 124792"/>
              <a:gd name="connsiteY5" fmla="*/ 0 h 1615180"/>
              <a:gd name="connsiteX6" fmla="*/ 124792 w 124792"/>
              <a:gd name="connsiteY6" fmla="*/ 2 h 1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2" h="1615180">
                <a:moveTo>
                  <a:pt x="124792" y="2"/>
                </a:moveTo>
                <a:lnTo>
                  <a:pt x="124792" y="1615180"/>
                </a:lnTo>
                <a:lnTo>
                  <a:pt x="116959" y="1589947"/>
                </a:lnTo>
                <a:cubicBezTo>
                  <a:pt x="102183" y="1555011"/>
                  <a:pt x="84103" y="1521813"/>
                  <a:pt x="63113" y="1490742"/>
                </a:cubicBezTo>
                <a:lnTo>
                  <a:pt x="0" y="1414249"/>
                </a:lnTo>
                <a:lnTo>
                  <a:pt x="0" y="0"/>
                </a:lnTo>
                <a:lnTo>
                  <a:pt x="124792" y="2"/>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3" name="任意形状 22"/>
          <p:cNvSpPr/>
          <p:nvPr/>
        </p:nvSpPr>
        <p:spPr>
          <a:xfrm rot="16200000">
            <a:off x="595312" y="-38100"/>
            <a:ext cx="125413" cy="1319213"/>
          </a:xfrm>
          <a:custGeom>
            <a:avLst/>
            <a:gdLst>
              <a:gd name="connsiteX0" fmla="*/ 124792 w 124792"/>
              <a:gd name="connsiteY0" fmla="*/ 0 h 1319998"/>
              <a:gd name="connsiteX1" fmla="*/ 124792 w 124792"/>
              <a:gd name="connsiteY1" fmla="*/ 1319998 h 1319998"/>
              <a:gd name="connsiteX2" fmla="*/ 49528 w 124792"/>
              <a:gd name="connsiteY2" fmla="*/ 1279147 h 1319998"/>
              <a:gd name="connsiteX3" fmla="*/ 0 w 124792"/>
              <a:gd name="connsiteY3" fmla="*/ 1263772 h 1319998"/>
              <a:gd name="connsiteX4" fmla="*/ 0 w 124792"/>
              <a:gd name="connsiteY4" fmla="*/ 0 h 1319998"/>
              <a:gd name="connsiteX5" fmla="*/ 124792 w 124792"/>
              <a:gd name="connsiteY5" fmla="*/ 0 h 13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998">
                <a:moveTo>
                  <a:pt x="124792" y="0"/>
                </a:moveTo>
                <a:lnTo>
                  <a:pt x="124792" y="1319998"/>
                </a:lnTo>
                <a:lnTo>
                  <a:pt x="49528" y="1279147"/>
                </a:lnTo>
                <a:lnTo>
                  <a:pt x="0" y="1263772"/>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4" name="任意形状 23"/>
          <p:cNvSpPr/>
          <p:nvPr/>
        </p:nvSpPr>
        <p:spPr>
          <a:xfrm rot="16200000">
            <a:off x="554832" y="242093"/>
            <a:ext cx="125412" cy="1238251"/>
          </a:xfrm>
          <a:custGeom>
            <a:avLst/>
            <a:gdLst>
              <a:gd name="connsiteX0" fmla="*/ 124792 w 124792"/>
              <a:gd name="connsiteY0" fmla="*/ 0 h 1239543"/>
              <a:gd name="connsiteX1" fmla="*/ 124792 w 124792"/>
              <a:gd name="connsiteY1" fmla="*/ 1239543 h 1239543"/>
              <a:gd name="connsiteX2" fmla="*/ 62397 w 124792"/>
              <a:gd name="connsiteY2" fmla="*/ 1233253 h 1239543"/>
              <a:gd name="connsiteX3" fmla="*/ 0 w 124792"/>
              <a:gd name="connsiteY3" fmla="*/ 1239543 h 1239543"/>
              <a:gd name="connsiteX4" fmla="*/ 0 w 124792"/>
              <a:gd name="connsiteY4" fmla="*/ 0 h 1239543"/>
              <a:gd name="connsiteX5" fmla="*/ 124792 w 124792"/>
              <a:gd name="connsiteY5" fmla="*/ 0 h 12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239543">
                <a:moveTo>
                  <a:pt x="124792" y="0"/>
                </a:moveTo>
                <a:lnTo>
                  <a:pt x="124792" y="1239543"/>
                </a:lnTo>
                <a:lnTo>
                  <a:pt x="62397" y="1233253"/>
                </a:lnTo>
                <a:lnTo>
                  <a:pt x="0" y="123954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7" name="任意形状 26"/>
          <p:cNvSpPr/>
          <p:nvPr/>
        </p:nvSpPr>
        <p:spPr>
          <a:xfrm rot="16200000">
            <a:off x="596106" y="440531"/>
            <a:ext cx="123825" cy="1319213"/>
          </a:xfrm>
          <a:custGeom>
            <a:avLst/>
            <a:gdLst>
              <a:gd name="connsiteX0" fmla="*/ 124792 w 124792"/>
              <a:gd name="connsiteY0" fmla="*/ 0 h 1319323"/>
              <a:gd name="connsiteX1" fmla="*/ 124792 w 124792"/>
              <a:gd name="connsiteY1" fmla="*/ 1263386 h 1319323"/>
              <a:gd name="connsiteX2" fmla="*/ 74020 w 124792"/>
              <a:gd name="connsiteY2" fmla="*/ 1279147 h 1319323"/>
              <a:gd name="connsiteX3" fmla="*/ 0 w 124792"/>
              <a:gd name="connsiteY3" fmla="*/ 1319323 h 1319323"/>
              <a:gd name="connsiteX4" fmla="*/ 0 w 124792"/>
              <a:gd name="connsiteY4" fmla="*/ 0 h 1319323"/>
              <a:gd name="connsiteX5" fmla="*/ 124792 w 124792"/>
              <a:gd name="connsiteY5" fmla="*/ 0 h 13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323">
                <a:moveTo>
                  <a:pt x="124792" y="0"/>
                </a:moveTo>
                <a:lnTo>
                  <a:pt x="124792" y="1263386"/>
                </a:lnTo>
                <a:lnTo>
                  <a:pt x="74020" y="1279147"/>
                </a:lnTo>
                <a:lnTo>
                  <a:pt x="0" y="131932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8" name="任意形状 27"/>
          <p:cNvSpPr/>
          <p:nvPr/>
        </p:nvSpPr>
        <p:spPr>
          <a:xfrm rot="16200000">
            <a:off x="734218" y="540544"/>
            <a:ext cx="125413" cy="1597026"/>
          </a:xfrm>
          <a:custGeom>
            <a:avLst/>
            <a:gdLst>
              <a:gd name="connsiteX0" fmla="*/ 124793 w 124793"/>
              <a:gd name="connsiteY0" fmla="*/ 0 h 1596957"/>
              <a:gd name="connsiteX1" fmla="*/ 124793 w 124793"/>
              <a:gd name="connsiteY1" fmla="*/ 1407391 h 1596957"/>
              <a:gd name="connsiteX2" fmla="*/ 56022 w 124793"/>
              <a:gd name="connsiteY2" fmla="*/ 1490742 h 1596957"/>
              <a:gd name="connsiteX3" fmla="*/ 2176 w 124793"/>
              <a:gd name="connsiteY3" fmla="*/ 1589947 h 1596957"/>
              <a:gd name="connsiteX4" fmla="*/ 0 w 124793"/>
              <a:gd name="connsiteY4" fmla="*/ 1596957 h 1596957"/>
              <a:gd name="connsiteX5" fmla="*/ 1 w 124793"/>
              <a:gd name="connsiteY5" fmla="*/ 0 h 1596957"/>
              <a:gd name="connsiteX6" fmla="*/ 124793 w 124793"/>
              <a:gd name="connsiteY6" fmla="*/ 0 h 15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3" h="1596957">
                <a:moveTo>
                  <a:pt x="124793" y="0"/>
                </a:moveTo>
                <a:lnTo>
                  <a:pt x="124793" y="1407391"/>
                </a:lnTo>
                <a:lnTo>
                  <a:pt x="56022" y="1490742"/>
                </a:lnTo>
                <a:cubicBezTo>
                  <a:pt x="35032" y="1521813"/>
                  <a:pt x="16952" y="1555011"/>
                  <a:pt x="2176" y="1589947"/>
                </a:cubicBezTo>
                <a:lnTo>
                  <a:pt x="0" y="1596957"/>
                </a:lnTo>
                <a:lnTo>
                  <a:pt x="1" y="0"/>
                </a:lnTo>
                <a:lnTo>
                  <a:pt x="124793"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任意形状 28"/>
          <p:cNvSpPr/>
          <p:nvPr/>
        </p:nvSpPr>
        <p:spPr>
          <a:xfrm rot="10800000">
            <a:off x="1317625" y="27883"/>
            <a:ext cx="6991350" cy="1085850"/>
          </a:xfrm>
          <a:custGeom>
            <a:avLst/>
            <a:gdLst>
              <a:gd name="connsiteX0" fmla="*/ 6448497 w 6991631"/>
              <a:gd name="connsiteY0" fmla="*/ 1086268 h 1086268"/>
              <a:gd name="connsiteX1" fmla="*/ 0 w 6991631"/>
              <a:gd name="connsiteY1" fmla="*/ 1086268 h 1086268"/>
              <a:gd name="connsiteX2" fmla="*/ 1163654 w 6991631"/>
              <a:gd name="connsiteY2" fmla="*/ 0 h 1086268"/>
              <a:gd name="connsiteX3" fmla="*/ 6448497 w 6991631"/>
              <a:gd name="connsiteY3" fmla="*/ 0 h 1086268"/>
              <a:gd name="connsiteX4" fmla="*/ 6991631 w 6991631"/>
              <a:gd name="connsiteY4" fmla="*/ 543134 h 1086268"/>
              <a:gd name="connsiteX5" fmla="*/ 6448497 w 6991631"/>
              <a:gd name="connsiteY5" fmla="*/ 1086268 h 10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631" h="1086268">
                <a:moveTo>
                  <a:pt x="6448497" y="1086268"/>
                </a:moveTo>
                <a:lnTo>
                  <a:pt x="0" y="1086268"/>
                </a:lnTo>
                <a:lnTo>
                  <a:pt x="1163654" y="0"/>
                </a:lnTo>
                <a:lnTo>
                  <a:pt x="6448497" y="0"/>
                </a:lnTo>
                <a:cubicBezTo>
                  <a:pt x="6748462" y="0"/>
                  <a:pt x="6991631" y="243169"/>
                  <a:pt x="6991631" y="543134"/>
                </a:cubicBezTo>
                <a:cubicBezTo>
                  <a:pt x="6991631" y="843099"/>
                  <a:pt x="6748462" y="1086268"/>
                  <a:pt x="6448497" y="1086268"/>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3" name="任意形状 32"/>
          <p:cNvSpPr/>
          <p:nvPr/>
        </p:nvSpPr>
        <p:spPr>
          <a:xfrm rot="10800000">
            <a:off x="8374063" y="79375"/>
            <a:ext cx="657225" cy="236538"/>
          </a:xfrm>
          <a:custGeom>
            <a:avLst/>
            <a:gdLst>
              <a:gd name="connsiteX0" fmla="*/ 404366 w 656792"/>
              <a:gd name="connsiteY0" fmla="*/ 235639 h 235639"/>
              <a:gd name="connsiteX1" fmla="*/ 0 w 656792"/>
              <a:gd name="connsiteY1" fmla="*/ 235639 h 235639"/>
              <a:gd name="connsiteX2" fmla="*/ 252426 w 656792"/>
              <a:gd name="connsiteY2" fmla="*/ 0 h 235639"/>
              <a:gd name="connsiteX3" fmla="*/ 656792 w 656792"/>
              <a:gd name="connsiteY3" fmla="*/ 0 h 235639"/>
              <a:gd name="connsiteX4" fmla="*/ 404366 w 656792"/>
              <a:gd name="connsiteY4" fmla="*/ 235639 h 2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92" h="235639">
                <a:moveTo>
                  <a:pt x="404366" y="235639"/>
                </a:moveTo>
                <a:lnTo>
                  <a:pt x="0" y="235639"/>
                </a:lnTo>
                <a:lnTo>
                  <a:pt x="252426" y="0"/>
                </a:lnTo>
                <a:lnTo>
                  <a:pt x="656792" y="0"/>
                </a:lnTo>
                <a:lnTo>
                  <a:pt x="404366" y="235639"/>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任意形状 34"/>
          <p:cNvSpPr/>
          <p:nvPr/>
        </p:nvSpPr>
        <p:spPr>
          <a:xfrm rot="10800000">
            <a:off x="7043738" y="1401763"/>
            <a:ext cx="571500" cy="155575"/>
          </a:xfrm>
          <a:custGeom>
            <a:avLst/>
            <a:gdLst>
              <a:gd name="connsiteX0" fmla="*/ 404366 w 570981"/>
              <a:gd name="connsiteY0" fmla="*/ 155535 h 155535"/>
              <a:gd name="connsiteX1" fmla="*/ 0 w 570981"/>
              <a:gd name="connsiteY1" fmla="*/ 155535 h 155535"/>
              <a:gd name="connsiteX2" fmla="*/ 166615 w 570981"/>
              <a:gd name="connsiteY2" fmla="*/ 0 h 155535"/>
              <a:gd name="connsiteX3" fmla="*/ 570981 w 570981"/>
              <a:gd name="connsiteY3" fmla="*/ 0 h 155535"/>
              <a:gd name="connsiteX4" fmla="*/ 404366 w 570981"/>
              <a:gd name="connsiteY4" fmla="*/ 155535 h 15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1" h="155535">
                <a:moveTo>
                  <a:pt x="404366" y="155535"/>
                </a:moveTo>
                <a:lnTo>
                  <a:pt x="0" y="155535"/>
                </a:lnTo>
                <a:lnTo>
                  <a:pt x="166615" y="0"/>
                </a:lnTo>
                <a:lnTo>
                  <a:pt x="570981" y="0"/>
                </a:lnTo>
                <a:lnTo>
                  <a:pt x="404366" y="155535"/>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0" name="文本框 19">
            <a:extLst>
              <a:ext uri="{FF2B5EF4-FFF2-40B4-BE49-F238E27FC236}">
                <a16:creationId xmlns:a16="http://schemas.microsoft.com/office/drawing/2014/main" id="{6F59402A-7237-4F04-8EC0-27911F739E32}"/>
              </a:ext>
            </a:extLst>
          </p:cNvPr>
          <p:cNvSpPr txBox="1"/>
          <p:nvPr/>
        </p:nvSpPr>
        <p:spPr>
          <a:xfrm>
            <a:off x="476249" y="2133885"/>
            <a:ext cx="10979783" cy="1107996"/>
          </a:xfrm>
          <a:prstGeom prst="rect">
            <a:avLst/>
          </a:prstGeom>
          <a:noFill/>
          <a:ln>
            <a:no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zh-CN" sz="6600" b="0" i="0" u="none" strike="noStrike" kern="1200" cap="none" spc="0" normalizeH="0" baseline="0" noProof="0" dirty="0">
                <a:ln>
                  <a:solidFill>
                    <a:srgbClr val="5B9BD5"/>
                  </a:solidFill>
                </a:ln>
                <a:gradFill>
                  <a:gsLst>
                    <a:gs pos="58000">
                      <a:srgbClr val="5B9BD5">
                        <a:lumMod val="75000"/>
                      </a:srgbClr>
                    </a:gs>
                    <a:gs pos="0">
                      <a:srgbClr val="5B9BD5">
                        <a:lumMod val="50000"/>
                      </a:srgbClr>
                    </a:gs>
                    <a:gs pos="100000">
                      <a:srgbClr val="5B9BD5">
                        <a:lumMod val="30000"/>
                        <a:lumOff val="70000"/>
                      </a:srgbClr>
                    </a:gs>
                  </a:gsLst>
                  <a:lin ang="19200000" scaled="0"/>
                </a:gradFill>
                <a:effectLst/>
                <a:uLnTx/>
                <a:uFillTx/>
                <a:latin typeface="Times New Roman" panose="02020603050405020304" pitchFamily="18" charset="0"/>
                <a:ea typeface="宋体" panose="02010600030101010101" pitchFamily="2" charset="-122"/>
                <a:cs typeface="Times New Roman" panose="02020603050405020304" pitchFamily="18" charset="0"/>
              </a:rPr>
              <a:t>Thank you for your attention!</a:t>
            </a:r>
            <a:endParaRPr kumimoji="1" lang="zh-CN" altLang="en-US" sz="6600" b="0" i="0" u="none" strike="noStrike" kern="1200" cap="none" spc="0" normalizeH="0" baseline="0" noProof="0" dirty="0">
              <a:ln>
                <a:solidFill>
                  <a:srgbClr val="5B9BD5"/>
                </a:solidFill>
              </a:ln>
              <a:gradFill>
                <a:gsLst>
                  <a:gs pos="58000">
                    <a:srgbClr val="5B9BD5">
                      <a:lumMod val="75000"/>
                    </a:srgbClr>
                  </a:gs>
                  <a:gs pos="0">
                    <a:srgbClr val="5B9BD5">
                      <a:lumMod val="50000"/>
                    </a:srgbClr>
                  </a:gs>
                  <a:gs pos="100000">
                    <a:srgbClr val="5B9BD5">
                      <a:lumMod val="30000"/>
                      <a:lumOff val="70000"/>
                    </a:srgbClr>
                  </a:gs>
                </a:gsLst>
                <a:lin ang="19200000" scaled="0"/>
              </a:gra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矩形 3">
            <a:extLst>
              <a:ext uri="{FF2B5EF4-FFF2-40B4-BE49-F238E27FC236}">
                <a16:creationId xmlns:a16="http://schemas.microsoft.com/office/drawing/2014/main" id="{9A00211A-63D9-58BE-7CB8-7F3364ADF1E8}"/>
              </a:ext>
            </a:extLst>
          </p:cNvPr>
          <p:cNvSpPr/>
          <p:nvPr/>
        </p:nvSpPr>
        <p:spPr>
          <a:xfrm>
            <a:off x="0" y="6288019"/>
            <a:ext cx="12192000" cy="512744"/>
          </a:xfrm>
          <a:prstGeom prst="rect">
            <a:avLst/>
          </a:prstGeom>
          <a:solidFill>
            <a:schemeClr val="accent5"/>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91394" tIns="45697" rIns="91394" bIns="45697" rtlCol="0"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endParaRPr lang="en-US" altLang="zh-CN" sz="2800" dirty="0">
              <a:ln w="0"/>
              <a:solidFill>
                <a:schemeClr val="accent1">
                  <a:lumMod val="20000"/>
                  <a:lumOff val="80000"/>
                </a:schemeClr>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endParaRPr>
          </a:p>
          <a:p>
            <a:r>
              <a:rPr lang="en-US" altLang="zh-CN" sz="2000" dirty="0">
                <a:ln w="0"/>
                <a:solidFill>
                  <a:schemeClr val="accent2">
                    <a:lumMod val="60000"/>
                    <a:lumOff val="40000"/>
                  </a:schemeClr>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rPr>
              <a:t>ESCAP/WMO Typhoon Committee 18th Integrated Workshop / 4th TRCG Forum</a:t>
            </a:r>
            <a:r>
              <a:rPr lang="zh-CN" altLang="en-US" sz="2400" dirty="0">
                <a:ln w="0"/>
                <a:solidFill>
                  <a:schemeClr val="accent2">
                    <a:lumMod val="60000"/>
                    <a:lumOff val="40000"/>
                  </a:schemeClr>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rPr>
              <a:t>，</a:t>
            </a:r>
            <a:r>
              <a:rPr lang="en-US" altLang="zh-CN" sz="2000" dirty="0">
                <a:ln w="0"/>
                <a:solidFill>
                  <a:schemeClr val="accent2">
                    <a:lumMod val="60000"/>
                    <a:lumOff val="40000"/>
                  </a:schemeClr>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rPr>
              <a:t>Bangkok, Thailand</a:t>
            </a:r>
            <a:r>
              <a:rPr lang="zh-CN" altLang="en-US" sz="2400" dirty="0">
                <a:ln w="0"/>
                <a:solidFill>
                  <a:schemeClr val="accent2">
                    <a:lumMod val="60000"/>
                    <a:lumOff val="40000"/>
                  </a:schemeClr>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rPr>
              <a:t>，</a:t>
            </a:r>
            <a:r>
              <a:rPr lang="da-DK" altLang="zh-CN" sz="1600" dirty="0">
                <a:ln w="0"/>
                <a:solidFill>
                  <a:schemeClr val="accent2">
                    <a:lumMod val="60000"/>
                    <a:lumOff val="40000"/>
                  </a:schemeClr>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rPr>
              <a:t>28 November - 1 December 2023</a:t>
            </a:r>
            <a:endParaRPr lang="zh-CN" altLang="en-US" sz="2400" dirty="0">
              <a:ln w="0"/>
              <a:solidFill>
                <a:schemeClr val="accent2">
                  <a:lumMod val="60000"/>
                  <a:lumOff val="40000"/>
                </a:schemeClr>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endParaRPr>
          </a:p>
          <a:p>
            <a:endParaRPr lang="en-US" altLang="zh-CN" sz="2700" dirty="0">
              <a:ln w="0"/>
              <a:solidFill>
                <a:schemeClr val="accent1">
                  <a:lumMod val="20000"/>
                  <a:lumOff val="80000"/>
                </a:schemeClr>
              </a:solidFill>
              <a:effectLst>
                <a:reflection blurRad="6350" stA="53000" endA="300" endPos="35500" dir="5400000" sy="-90000" algn="bl" rotWithShape="0"/>
              </a:effectLst>
              <a:latin typeface="华文行楷" panose="02010800040101010101" pitchFamily="2" charset="-122"/>
              <a:ea typeface="华文行楷" panose="02010800040101010101" pitchFamily="2" charset="-122"/>
            </a:endParaRPr>
          </a:p>
        </p:txBody>
      </p:sp>
      <p:pic>
        <p:nvPicPr>
          <p:cNvPr id="11" name="图片 10" descr="图片包含 游戏机, 房间, 盘子&#10;&#10;描述已自动生成">
            <a:extLst>
              <a:ext uri="{FF2B5EF4-FFF2-40B4-BE49-F238E27FC236}">
                <a16:creationId xmlns:a16="http://schemas.microsoft.com/office/drawing/2014/main" id="{0229B60D-6C18-1033-71B4-B323828EDD3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7926" y="81341"/>
            <a:ext cx="1477682" cy="150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1" descr="绿色的标志&#10;&#10;中度可信度描述已自动生成">
            <a:extLst>
              <a:ext uri="{FF2B5EF4-FFF2-40B4-BE49-F238E27FC236}">
                <a16:creationId xmlns:a16="http://schemas.microsoft.com/office/drawing/2014/main" id="{3328FB02-B799-7B08-C8C5-52C7BEB4C4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5607" y="76028"/>
            <a:ext cx="1510687" cy="1506825"/>
          </a:xfrm>
          <a:prstGeom prst="rect">
            <a:avLst/>
          </a:prstGeom>
        </p:spPr>
      </p:pic>
      <mc:AlternateContent xmlns:mc="http://schemas.openxmlformats.org/markup-compatibility/2006">
        <mc:Choice xmlns:am3d="http://schemas.microsoft.com/office/drawing/2017/model3d" Requires="am3d">
          <p:graphicFrame>
            <p:nvGraphicFramePr>
              <p:cNvPr id="13" name="3D 模型 12">
                <a:extLst>
                  <a:ext uri="{FF2B5EF4-FFF2-40B4-BE49-F238E27FC236}">
                    <a16:creationId xmlns:a16="http://schemas.microsoft.com/office/drawing/2014/main" id="{7E138B29-ED71-FDA2-0CB1-222294B4560F}"/>
                  </a:ext>
                </a:extLst>
              </p:cNvPr>
              <p:cNvGraphicFramePr>
                <a:graphicFrameLocks noChangeAspect="1"/>
              </p:cNvGraphicFramePr>
              <p:nvPr>
                <p:extLst>
                  <p:ext uri="{D42A27DB-BD31-4B8C-83A1-F6EECF244321}">
                    <p14:modId xmlns:p14="http://schemas.microsoft.com/office/powerpoint/2010/main" val="2692461390"/>
                  </p:ext>
                </p:extLst>
              </p:nvPr>
            </p:nvGraphicFramePr>
            <p:xfrm>
              <a:off x="9750978" y="230641"/>
              <a:ext cx="2095781" cy="1023989"/>
            </p:xfrm>
            <a:graphic>
              <a:graphicData uri="http://schemas.microsoft.com/office/drawing/2017/model3d">
                <am3d:model3d r:embed="rId4">
                  <am3d:spPr>
                    <a:xfrm>
                      <a:off x="0" y="0"/>
                      <a:ext cx="2095781" cy="1023989"/>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5"/>
                  </am3d:raster>
                  <am3d:objViewport viewportSz="325263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3" name="3D 模型 12">
                <a:extLst>
                  <a:ext uri="{FF2B5EF4-FFF2-40B4-BE49-F238E27FC236}">
                    <a16:creationId xmlns:a16="http://schemas.microsoft.com/office/drawing/2014/main" id="{7E138B29-ED71-FDA2-0CB1-222294B4560F}"/>
                  </a:ext>
                </a:extLst>
              </p:cNvPr>
              <p:cNvPicPr>
                <a:picLocks noGrp="1" noRot="1" noChangeAspect="1" noMove="1" noResize="1" noEditPoints="1" noAdjustHandles="1" noChangeArrowheads="1" noChangeShapeType="1" noCrop="1"/>
              </p:cNvPicPr>
              <p:nvPr/>
            </p:nvPicPr>
            <p:blipFill>
              <a:blip r:embed="rId5"/>
              <a:stretch>
                <a:fillRect/>
              </a:stretch>
            </p:blipFill>
            <p:spPr>
              <a:xfrm>
                <a:off x="9750978" y="230641"/>
                <a:ext cx="2095781" cy="1023989"/>
              </a:xfrm>
              <a:prstGeom prst="rect">
                <a:avLst/>
              </a:prstGeom>
            </p:spPr>
          </p:pic>
        </mc:Fallback>
      </mc:AlternateContent>
      <p:pic>
        <p:nvPicPr>
          <p:cNvPr id="3" name="图片 2">
            <a:extLst>
              <a:ext uri="{FF2B5EF4-FFF2-40B4-BE49-F238E27FC236}">
                <a16:creationId xmlns:a16="http://schemas.microsoft.com/office/drawing/2014/main" id="{7D1918A9-349B-62B7-4916-A930B82300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8570" y="3816835"/>
            <a:ext cx="10633015" cy="26181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750"/>
                                        <p:tgtEl>
                                          <p:spTgt spid="20"/>
                                        </p:tgtEl>
                                      </p:cBhvr>
                                    </p:animEffect>
                                    <p:anim calcmode="lin" valueType="num">
                                      <p:cBhvr>
                                        <p:cTn id="8" dur="750" fill="hold"/>
                                        <p:tgtEl>
                                          <p:spTgt spid="20"/>
                                        </p:tgtEl>
                                        <p:attrNameLst>
                                          <p:attrName>ppt_x</p:attrName>
                                        </p:attrNameLst>
                                      </p:cBhvr>
                                      <p:tavLst>
                                        <p:tav tm="0">
                                          <p:val>
                                            <p:strVal val="#ppt_x"/>
                                          </p:val>
                                        </p:tav>
                                        <p:tav tm="100000">
                                          <p:val>
                                            <p:strVal val="#ppt_x"/>
                                          </p:val>
                                        </p:tav>
                                      </p:tavLst>
                                    </p:anim>
                                    <p:anim calcmode="lin" valueType="num">
                                      <p:cBhvr>
                                        <p:cTn id="9" dur="750" fill="hold"/>
                                        <p:tgtEl>
                                          <p:spTgt spid="20"/>
                                        </p:tgtEl>
                                        <p:attrNameLst>
                                          <p:attrName>ppt_y</p:attrName>
                                        </p:attrNameLst>
                                      </p:cBhvr>
                                      <p:tavLst>
                                        <p:tav tm="0">
                                          <p:val>
                                            <p:strVal val="#ppt_y+.1"/>
                                          </p:val>
                                        </p:tav>
                                        <p:tav tm="100000">
                                          <p:val>
                                            <p:strVal val="#ppt_y"/>
                                          </p:val>
                                        </p:tav>
                                      </p:tavLst>
                                    </p:anim>
                                  </p:childTnLst>
                                </p:cTn>
                              </p:par>
                              <p:par>
                                <p:cTn id="10" presetID="37" presetClass="emph" presetSubtype="128" repeatCount="indefinite" fill="hold" nodeType="withEffect">
                                  <p:stCondLst>
                                    <p:cond delay="1000"/>
                                  </p:stCondLst>
                                  <p:childTnLst>
                                    <p:animRot by="21600000">
                                      <p:cBhvr>
                                        <p:cTn id="11" dur="20000" fill="hold"/>
                                        <p:tgtEl>
                                          <p:spTgt spid="13"/>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74B5"/>
            </a:gs>
            <a:gs pos="53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sp>
        <p:nvSpPr>
          <p:cNvPr id="36" name="任意形状 135">
            <a:extLst>
              <a:ext uri="{FF2B5EF4-FFF2-40B4-BE49-F238E27FC236}">
                <a16:creationId xmlns:a16="http://schemas.microsoft.com/office/drawing/2014/main" id="{AD280E91-2831-425A-9FF0-1765A861F013}"/>
              </a:ext>
            </a:extLst>
          </p:cNvPr>
          <p:cNvSpPr/>
          <p:nvPr/>
        </p:nvSpPr>
        <p:spPr>
          <a:xfrm rot="16200000">
            <a:off x="747072" y="-734379"/>
            <a:ext cx="120342" cy="1614488"/>
          </a:xfrm>
          <a:custGeom>
            <a:avLst/>
            <a:gdLst>
              <a:gd name="connsiteX0" fmla="*/ 124792 w 124792"/>
              <a:gd name="connsiteY0" fmla="*/ 2 h 1615180"/>
              <a:gd name="connsiteX1" fmla="*/ 124792 w 124792"/>
              <a:gd name="connsiteY1" fmla="*/ 1615180 h 1615180"/>
              <a:gd name="connsiteX2" fmla="*/ 116959 w 124792"/>
              <a:gd name="connsiteY2" fmla="*/ 1589947 h 1615180"/>
              <a:gd name="connsiteX3" fmla="*/ 63113 w 124792"/>
              <a:gd name="connsiteY3" fmla="*/ 1490742 h 1615180"/>
              <a:gd name="connsiteX4" fmla="*/ 0 w 124792"/>
              <a:gd name="connsiteY4" fmla="*/ 1414249 h 1615180"/>
              <a:gd name="connsiteX5" fmla="*/ 0 w 124792"/>
              <a:gd name="connsiteY5" fmla="*/ 0 h 1615180"/>
              <a:gd name="connsiteX6" fmla="*/ 124792 w 124792"/>
              <a:gd name="connsiteY6" fmla="*/ 2 h 1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2" h="1615180">
                <a:moveTo>
                  <a:pt x="124792" y="2"/>
                </a:moveTo>
                <a:lnTo>
                  <a:pt x="124792" y="1615180"/>
                </a:lnTo>
                <a:lnTo>
                  <a:pt x="116959" y="1589947"/>
                </a:lnTo>
                <a:cubicBezTo>
                  <a:pt x="102183" y="1555011"/>
                  <a:pt x="84103" y="1521813"/>
                  <a:pt x="63113" y="1490742"/>
                </a:cubicBezTo>
                <a:lnTo>
                  <a:pt x="0" y="1414249"/>
                </a:lnTo>
                <a:lnTo>
                  <a:pt x="0" y="0"/>
                </a:lnTo>
                <a:lnTo>
                  <a:pt x="124792" y="2"/>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任意形状 134">
            <a:extLst>
              <a:ext uri="{FF2B5EF4-FFF2-40B4-BE49-F238E27FC236}">
                <a16:creationId xmlns:a16="http://schemas.microsoft.com/office/drawing/2014/main" id="{90DE13D9-7B54-4E0E-A54D-5CFE12445AEB}"/>
              </a:ext>
            </a:extLst>
          </p:cNvPr>
          <p:cNvSpPr/>
          <p:nvPr/>
        </p:nvSpPr>
        <p:spPr>
          <a:xfrm rot="16200000">
            <a:off x="598664" y="-349915"/>
            <a:ext cx="121885" cy="1319213"/>
          </a:xfrm>
          <a:custGeom>
            <a:avLst/>
            <a:gdLst>
              <a:gd name="connsiteX0" fmla="*/ 124792 w 124792"/>
              <a:gd name="connsiteY0" fmla="*/ 0 h 1319998"/>
              <a:gd name="connsiteX1" fmla="*/ 124792 w 124792"/>
              <a:gd name="connsiteY1" fmla="*/ 1319998 h 1319998"/>
              <a:gd name="connsiteX2" fmla="*/ 49528 w 124792"/>
              <a:gd name="connsiteY2" fmla="*/ 1279147 h 1319998"/>
              <a:gd name="connsiteX3" fmla="*/ 0 w 124792"/>
              <a:gd name="connsiteY3" fmla="*/ 1263772 h 1319998"/>
              <a:gd name="connsiteX4" fmla="*/ 0 w 124792"/>
              <a:gd name="connsiteY4" fmla="*/ 0 h 1319998"/>
              <a:gd name="connsiteX5" fmla="*/ 124792 w 124792"/>
              <a:gd name="connsiteY5" fmla="*/ 0 h 13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998">
                <a:moveTo>
                  <a:pt x="124792" y="0"/>
                </a:moveTo>
                <a:lnTo>
                  <a:pt x="124792" y="1319998"/>
                </a:lnTo>
                <a:lnTo>
                  <a:pt x="49528" y="1279147"/>
                </a:lnTo>
                <a:lnTo>
                  <a:pt x="0" y="1263772"/>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任意形状 133">
            <a:extLst>
              <a:ext uri="{FF2B5EF4-FFF2-40B4-BE49-F238E27FC236}">
                <a16:creationId xmlns:a16="http://schemas.microsoft.com/office/drawing/2014/main" id="{1A983AB0-6451-4C83-8E68-780527A9FAD3}"/>
              </a:ext>
            </a:extLst>
          </p:cNvPr>
          <p:cNvSpPr/>
          <p:nvPr/>
        </p:nvSpPr>
        <p:spPr>
          <a:xfrm rot="16200000">
            <a:off x="558184" y="-76465"/>
            <a:ext cx="121884" cy="1238251"/>
          </a:xfrm>
          <a:custGeom>
            <a:avLst/>
            <a:gdLst>
              <a:gd name="connsiteX0" fmla="*/ 124792 w 124792"/>
              <a:gd name="connsiteY0" fmla="*/ 0 h 1239543"/>
              <a:gd name="connsiteX1" fmla="*/ 124792 w 124792"/>
              <a:gd name="connsiteY1" fmla="*/ 1239543 h 1239543"/>
              <a:gd name="connsiteX2" fmla="*/ 62397 w 124792"/>
              <a:gd name="connsiteY2" fmla="*/ 1233253 h 1239543"/>
              <a:gd name="connsiteX3" fmla="*/ 0 w 124792"/>
              <a:gd name="connsiteY3" fmla="*/ 1239543 h 1239543"/>
              <a:gd name="connsiteX4" fmla="*/ 0 w 124792"/>
              <a:gd name="connsiteY4" fmla="*/ 0 h 1239543"/>
              <a:gd name="connsiteX5" fmla="*/ 124792 w 124792"/>
              <a:gd name="connsiteY5" fmla="*/ 0 h 12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239543">
                <a:moveTo>
                  <a:pt x="124792" y="0"/>
                </a:moveTo>
                <a:lnTo>
                  <a:pt x="124792" y="1239543"/>
                </a:lnTo>
                <a:lnTo>
                  <a:pt x="62397" y="1233253"/>
                </a:lnTo>
                <a:lnTo>
                  <a:pt x="0" y="123954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任意形状 132">
            <a:extLst>
              <a:ext uri="{FF2B5EF4-FFF2-40B4-BE49-F238E27FC236}">
                <a16:creationId xmlns:a16="http://schemas.microsoft.com/office/drawing/2014/main" id="{BEA126F8-8210-42AD-AAE6-7C81C24BF8E1}"/>
              </a:ext>
            </a:extLst>
          </p:cNvPr>
          <p:cNvSpPr/>
          <p:nvPr/>
        </p:nvSpPr>
        <p:spPr>
          <a:xfrm rot="16200000">
            <a:off x="599435" y="115253"/>
            <a:ext cx="120342" cy="1319213"/>
          </a:xfrm>
          <a:custGeom>
            <a:avLst/>
            <a:gdLst>
              <a:gd name="connsiteX0" fmla="*/ 124792 w 124792"/>
              <a:gd name="connsiteY0" fmla="*/ 0 h 1319323"/>
              <a:gd name="connsiteX1" fmla="*/ 124792 w 124792"/>
              <a:gd name="connsiteY1" fmla="*/ 1263386 h 1319323"/>
              <a:gd name="connsiteX2" fmla="*/ 74020 w 124792"/>
              <a:gd name="connsiteY2" fmla="*/ 1279147 h 1319323"/>
              <a:gd name="connsiteX3" fmla="*/ 0 w 124792"/>
              <a:gd name="connsiteY3" fmla="*/ 1319323 h 1319323"/>
              <a:gd name="connsiteX4" fmla="*/ 0 w 124792"/>
              <a:gd name="connsiteY4" fmla="*/ 0 h 1319323"/>
              <a:gd name="connsiteX5" fmla="*/ 124792 w 124792"/>
              <a:gd name="connsiteY5" fmla="*/ 0 h 13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323">
                <a:moveTo>
                  <a:pt x="124792" y="0"/>
                </a:moveTo>
                <a:lnTo>
                  <a:pt x="124792" y="1263386"/>
                </a:lnTo>
                <a:lnTo>
                  <a:pt x="74020" y="1279147"/>
                </a:lnTo>
                <a:lnTo>
                  <a:pt x="0" y="131932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任意形状 131">
            <a:extLst>
              <a:ext uri="{FF2B5EF4-FFF2-40B4-BE49-F238E27FC236}">
                <a16:creationId xmlns:a16="http://schemas.microsoft.com/office/drawing/2014/main" id="{87999705-2284-40B3-B52E-8178118AAB7F}"/>
              </a:ext>
            </a:extLst>
          </p:cNvPr>
          <p:cNvSpPr/>
          <p:nvPr/>
        </p:nvSpPr>
        <p:spPr>
          <a:xfrm rot="16200000">
            <a:off x="737570" y="208546"/>
            <a:ext cx="121885" cy="1597026"/>
          </a:xfrm>
          <a:custGeom>
            <a:avLst/>
            <a:gdLst>
              <a:gd name="connsiteX0" fmla="*/ 124793 w 124793"/>
              <a:gd name="connsiteY0" fmla="*/ 0 h 1596957"/>
              <a:gd name="connsiteX1" fmla="*/ 124793 w 124793"/>
              <a:gd name="connsiteY1" fmla="*/ 1407391 h 1596957"/>
              <a:gd name="connsiteX2" fmla="*/ 56022 w 124793"/>
              <a:gd name="connsiteY2" fmla="*/ 1490742 h 1596957"/>
              <a:gd name="connsiteX3" fmla="*/ 2176 w 124793"/>
              <a:gd name="connsiteY3" fmla="*/ 1589947 h 1596957"/>
              <a:gd name="connsiteX4" fmla="*/ 0 w 124793"/>
              <a:gd name="connsiteY4" fmla="*/ 1596957 h 1596957"/>
              <a:gd name="connsiteX5" fmla="*/ 1 w 124793"/>
              <a:gd name="connsiteY5" fmla="*/ 0 h 1596957"/>
              <a:gd name="connsiteX6" fmla="*/ 124793 w 124793"/>
              <a:gd name="connsiteY6" fmla="*/ 0 h 15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3" h="1596957">
                <a:moveTo>
                  <a:pt x="124793" y="0"/>
                </a:moveTo>
                <a:lnTo>
                  <a:pt x="124793" y="1407391"/>
                </a:lnTo>
                <a:lnTo>
                  <a:pt x="56022" y="1490742"/>
                </a:lnTo>
                <a:cubicBezTo>
                  <a:pt x="35032" y="1521813"/>
                  <a:pt x="16952" y="1555011"/>
                  <a:pt x="2176" y="1589947"/>
                </a:cubicBezTo>
                <a:lnTo>
                  <a:pt x="0" y="1596957"/>
                </a:lnTo>
                <a:lnTo>
                  <a:pt x="1" y="0"/>
                </a:lnTo>
                <a:lnTo>
                  <a:pt x="124793"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6" name="任意形状 156">
            <a:extLst>
              <a:ext uri="{FF2B5EF4-FFF2-40B4-BE49-F238E27FC236}">
                <a16:creationId xmlns:a16="http://schemas.microsoft.com/office/drawing/2014/main" id="{EA9F76A8-165C-4D7F-A6F9-7C5C48ADA12B}"/>
              </a:ext>
            </a:extLst>
          </p:cNvPr>
          <p:cNvSpPr/>
          <p:nvPr/>
        </p:nvSpPr>
        <p:spPr>
          <a:xfrm rot="10800000">
            <a:off x="8375651" y="-217191"/>
            <a:ext cx="657225" cy="229885"/>
          </a:xfrm>
          <a:custGeom>
            <a:avLst/>
            <a:gdLst>
              <a:gd name="connsiteX0" fmla="*/ 404366 w 656792"/>
              <a:gd name="connsiteY0" fmla="*/ 235639 h 235639"/>
              <a:gd name="connsiteX1" fmla="*/ 0 w 656792"/>
              <a:gd name="connsiteY1" fmla="*/ 235639 h 235639"/>
              <a:gd name="connsiteX2" fmla="*/ 252426 w 656792"/>
              <a:gd name="connsiteY2" fmla="*/ 0 h 235639"/>
              <a:gd name="connsiteX3" fmla="*/ 656792 w 656792"/>
              <a:gd name="connsiteY3" fmla="*/ 0 h 235639"/>
              <a:gd name="connsiteX4" fmla="*/ 404366 w 656792"/>
              <a:gd name="connsiteY4" fmla="*/ 235639 h 2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92" h="235639">
                <a:moveTo>
                  <a:pt x="404366" y="235639"/>
                </a:moveTo>
                <a:lnTo>
                  <a:pt x="0" y="235639"/>
                </a:lnTo>
                <a:lnTo>
                  <a:pt x="252426" y="0"/>
                </a:lnTo>
                <a:lnTo>
                  <a:pt x="656792" y="0"/>
                </a:lnTo>
                <a:lnTo>
                  <a:pt x="404366" y="235639"/>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7" name="组合 46">
            <a:extLst>
              <a:ext uri="{FF2B5EF4-FFF2-40B4-BE49-F238E27FC236}">
                <a16:creationId xmlns:a16="http://schemas.microsoft.com/office/drawing/2014/main" id="{3339FAB0-F477-43D0-86A1-CA41C2A85288}"/>
              </a:ext>
            </a:extLst>
          </p:cNvPr>
          <p:cNvGrpSpPr/>
          <p:nvPr/>
        </p:nvGrpSpPr>
        <p:grpSpPr>
          <a:xfrm>
            <a:off x="1384301" y="12694"/>
            <a:ext cx="10809287" cy="1206506"/>
            <a:chOff x="1382713" y="315913"/>
            <a:chExt cx="10809287" cy="1241425"/>
          </a:xfrm>
        </p:grpSpPr>
        <p:sp>
          <p:nvSpPr>
            <p:cNvPr id="48" name="任意形状 152">
              <a:extLst>
                <a:ext uri="{FF2B5EF4-FFF2-40B4-BE49-F238E27FC236}">
                  <a16:creationId xmlns:a16="http://schemas.microsoft.com/office/drawing/2014/main" id="{B47C1A70-AA79-431B-9FBD-A211B2A53DF6}"/>
                </a:ext>
              </a:extLst>
            </p:cNvPr>
            <p:cNvSpPr/>
            <p:nvPr/>
          </p:nvSpPr>
          <p:spPr>
            <a:xfrm rot="10800000">
              <a:off x="1382713" y="315913"/>
              <a:ext cx="6991350" cy="1085850"/>
            </a:xfrm>
            <a:custGeom>
              <a:avLst/>
              <a:gdLst>
                <a:gd name="connsiteX0" fmla="*/ 6448497 w 6991631"/>
                <a:gd name="connsiteY0" fmla="*/ 1086268 h 1086268"/>
                <a:gd name="connsiteX1" fmla="*/ 0 w 6991631"/>
                <a:gd name="connsiteY1" fmla="*/ 1086268 h 1086268"/>
                <a:gd name="connsiteX2" fmla="*/ 1163654 w 6991631"/>
                <a:gd name="connsiteY2" fmla="*/ 0 h 1086268"/>
                <a:gd name="connsiteX3" fmla="*/ 6448497 w 6991631"/>
                <a:gd name="connsiteY3" fmla="*/ 0 h 1086268"/>
                <a:gd name="connsiteX4" fmla="*/ 6991631 w 6991631"/>
                <a:gd name="connsiteY4" fmla="*/ 543134 h 1086268"/>
                <a:gd name="connsiteX5" fmla="*/ 6448497 w 6991631"/>
                <a:gd name="connsiteY5" fmla="*/ 1086268 h 10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631" h="1086268">
                  <a:moveTo>
                    <a:pt x="6448497" y="1086268"/>
                  </a:moveTo>
                  <a:lnTo>
                    <a:pt x="0" y="1086268"/>
                  </a:lnTo>
                  <a:lnTo>
                    <a:pt x="1163654" y="0"/>
                  </a:lnTo>
                  <a:lnTo>
                    <a:pt x="6448497" y="0"/>
                  </a:lnTo>
                  <a:cubicBezTo>
                    <a:pt x="6748462" y="0"/>
                    <a:pt x="6991631" y="243169"/>
                    <a:pt x="6991631" y="543134"/>
                  </a:cubicBezTo>
                  <a:cubicBezTo>
                    <a:pt x="6991631" y="843099"/>
                    <a:pt x="6748462" y="1086268"/>
                    <a:pt x="6448497" y="1086268"/>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文本框 49">
              <a:extLst>
                <a:ext uri="{FF2B5EF4-FFF2-40B4-BE49-F238E27FC236}">
                  <a16:creationId xmlns:a16="http://schemas.microsoft.com/office/drawing/2014/main" id="{9E0E8C88-F2FC-4D2C-9F47-513F8A1969A2}"/>
                </a:ext>
              </a:extLst>
            </p:cNvPr>
            <p:cNvSpPr txBox="1"/>
            <p:nvPr/>
          </p:nvSpPr>
          <p:spPr>
            <a:xfrm>
              <a:off x="1822450" y="582613"/>
              <a:ext cx="390525"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宋体" panose="02010600030101010101" pitchFamily="2" charset="-122"/>
                <a:cs typeface="宋体" panose="02010600030101010101" pitchFamily="2" charset="-122"/>
              </a:endParaRPr>
            </a:p>
          </p:txBody>
        </p:sp>
        <p:sp>
          <p:nvSpPr>
            <p:cNvPr id="51" name="文本框 50">
              <a:extLst>
                <a:ext uri="{FF2B5EF4-FFF2-40B4-BE49-F238E27FC236}">
                  <a16:creationId xmlns:a16="http://schemas.microsoft.com/office/drawing/2014/main" id="{83F6ED41-3E12-4764-A3AC-3B22F14B53CC}"/>
                </a:ext>
              </a:extLst>
            </p:cNvPr>
            <p:cNvSpPr txBox="1"/>
            <p:nvPr/>
          </p:nvSpPr>
          <p:spPr>
            <a:xfrm>
              <a:off x="1855101" y="543330"/>
              <a:ext cx="5287748" cy="60170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Background and motivation</a:t>
              </a:r>
              <a:endParaRPr kumimoji="0" lang="zh-C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任意形状 157">
              <a:extLst>
                <a:ext uri="{FF2B5EF4-FFF2-40B4-BE49-F238E27FC236}">
                  <a16:creationId xmlns:a16="http://schemas.microsoft.com/office/drawing/2014/main" id="{A405A89E-CCE3-42DD-BB8E-64F9C44CA1D2}"/>
                </a:ext>
              </a:extLst>
            </p:cNvPr>
            <p:cNvSpPr/>
            <p:nvPr/>
          </p:nvSpPr>
          <p:spPr>
            <a:xfrm rot="10800000">
              <a:off x="7615238" y="315913"/>
              <a:ext cx="4576762" cy="1085850"/>
            </a:xfrm>
            <a:custGeom>
              <a:avLst/>
              <a:gdLst>
                <a:gd name="connsiteX0" fmla="*/ 3412957 w 4576611"/>
                <a:gd name="connsiteY0" fmla="*/ 1086268 h 1086268"/>
                <a:gd name="connsiteX1" fmla="*/ 0 w 4576611"/>
                <a:gd name="connsiteY1" fmla="*/ 1086268 h 1086268"/>
                <a:gd name="connsiteX2" fmla="*/ 0 w 4576611"/>
                <a:gd name="connsiteY2" fmla="*/ 0 h 1086268"/>
                <a:gd name="connsiteX3" fmla="*/ 4576611 w 4576611"/>
                <a:gd name="connsiteY3" fmla="*/ 0 h 1086268"/>
                <a:gd name="connsiteX4" fmla="*/ 3412957 w 4576611"/>
                <a:gd name="connsiteY4" fmla="*/ 1086268 h 108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611" h="1086268">
                  <a:moveTo>
                    <a:pt x="3412957" y="1086268"/>
                  </a:moveTo>
                  <a:lnTo>
                    <a:pt x="0" y="1086268"/>
                  </a:lnTo>
                  <a:lnTo>
                    <a:pt x="0" y="0"/>
                  </a:lnTo>
                  <a:lnTo>
                    <a:pt x="4576611" y="0"/>
                  </a:lnTo>
                  <a:lnTo>
                    <a:pt x="3412957" y="1086268"/>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任意形状 158">
              <a:extLst>
                <a:ext uri="{FF2B5EF4-FFF2-40B4-BE49-F238E27FC236}">
                  <a16:creationId xmlns:a16="http://schemas.microsoft.com/office/drawing/2014/main" id="{F48BF60E-D11C-42B0-ADA5-C179ABB43F58}"/>
                </a:ext>
              </a:extLst>
            </p:cNvPr>
            <p:cNvSpPr/>
            <p:nvPr/>
          </p:nvSpPr>
          <p:spPr>
            <a:xfrm rot="10800000">
              <a:off x="7043738" y="1401763"/>
              <a:ext cx="571500" cy="155575"/>
            </a:xfrm>
            <a:custGeom>
              <a:avLst/>
              <a:gdLst>
                <a:gd name="connsiteX0" fmla="*/ 404366 w 570981"/>
                <a:gd name="connsiteY0" fmla="*/ 155535 h 155535"/>
                <a:gd name="connsiteX1" fmla="*/ 0 w 570981"/>
                <a:gd name="connsiteY1" fmla="*/ 155535 h 155535"/>
                <a:gd name="connsiteX2" fmla="*/ 166615 w 570981"/>
                <a:gd name="connsiteY2" fmla="*/ 0 h 155535"/>
                <a:gd name="connsiteX3" fmla="*/ 570981 w 570981"/>
                <a:gd name="connsiteY3" fmla="*/ 0 h 155535"/>
                <a:gd name="connsiteX4" fmla="*/ 404366 w 570981"/>
                <a:gd name="connsiteY4" fmla="*/ 155535 h 15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1" h="155535">
                  <a:moveTo>
                    <a:pt x="404366" y="155535"/>
                  </a:moveTo>
                  <a:lnTo>
                    <a:pt x="0" y="155535"/>
                  </a:lnTo>
                  <a:lnTo>
                    <a:pt x="166615" y="0"/>
                  </a:lnTo>
                  <a:lnTo>
                    <a:pt x="570981" y="0"/>
                  </a:lnTo>
                  <a:lnTo>
                    <a:pt x="404366" y="155535"/>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mc:AlternateContent xmlns:mc="http://schemas.openxmlformats.org/markup-compatibility/2006">
        <mc:Choice xmlns:am3d="http://schemas.microsoft.com/office/drawing/2017/model3d" Requires="am3d">
          <p:graphicFrame>
            <p:nvGraphicFramePr>
              <p:cNvPr id="5" name="3D 模型 4">
                <a:extLst>
                  <a:ext uri="{FF2B5EF4-FFF2-40B4-BE49-F238E27FC236}">
                    <a16:creationId xmlns:a16="http://schemas.microsoft.com/office/drawing/2014/main" id="{5C20CAF0-B999-5004-CCBE-98FA3DD112A2}"/>
                  </a:ext>
                </a:extLst>
              </p:cNvPr>
              <p:cNvGraphicFramePr>
                <a:graphicFrameLocks noChangeAspect="1"/>
              </p:cNvGraphicFramePr>
              <p:nvPr/>
            </p:nvGraphicFramePr>
            <p:xfrm>
              <a:off x="10315228" y="120354"/>
              <a:ext cx="1686981" cy="824250"/>
            </p:xfrm>
            <a:graphic>
              <a:graphicData uri="http://schemas.microsoft.com/office/drawing/2017/model3d">
                <am3d:model3d r:embed="rId2">
                  <am3d:spPr>
                    <a:xfrm>
                      <a:off x="0" y="0"/>
                      <a:ext cx="1686981" cy="824250"/>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3"/>
                  </am3d:raster>
                  <am3d:objViewport viewportSz="26181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3D 模型 4">
                <a:extLst>
                  <a:ext uri="{FF2B5EF4-FFF2-40B4-BE49-F238E27FC236}">
                    <a16:creationId xmlns:a16="http://schemas.microsoft.com/office/drawing/2014/main" id="{5C20CAF0-B999-5004-CCBE-98FA3DD112A2}"/>
                  </a:ext>
                </a:extLst>
              </p:cNvPr>
              <p:cNvPicPr>
                <a:picLocks noGrp="1" noRot="1" noChangeAspect="1" noMove="1" noResize="1" noEditPoints="1" noAdjustHandles="1" noChangeArrowheads="1" noChangeShapeType="1" noCrop="1"/>
              </p:cNvPicPr>
              <p:nvPr/>
            </p:nvPicPr>
            <p:blipFill>
              <a:blip r:embed="rId3"/>
              <a:stretch>
                <a:fillRect/>
              </a:stretch>
            </p:blipFill>
            <p:spPr>
              <a:xfrm>
                <a:off x="10315228" y="120354"/>
                <a:ext cx="1686981" cy="824250"/>
              </a:xfrm>
              <a:prstGeom prst="rect">
                <a:avLst/>
              </a:prstGeom>
            </p:spPr>
          </p:pic>
        </mc:Fallback>
      </mc:AlternateContent>
      <p:pic>
        <p:nvPicPr>
          <p:cNvPr id="6" name="图片 5">
            <a:extLst>
              <a:ext uri="{FF2B5EF4-FFF2-40B4-BE49-F238E27FC236}">
                <a16:creationId xmlns:a16="http://schemas.microsoft.com/office/drawing/2014/main" id="{B25DE1D6-200B-4B5F-4160-67E7017E72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2754" y="1095976"/>
            <a:ext cx="11383589" cy="5777307"/>
          </a:xfrm>
          <a:prstGeom prst="rect">
            <a:avLst/>
          </a:prstGeom>
        </p:spPr>
      </p:pic>
    </p:spTree>
    <p:extLst>
      <p:ext uri="{BB962C8B-B14F-4D97-AF65-F5344CB8AC3E}">
        <p14:creationId xmlns:p14="http://schemas.microsoft.com/office/powerpoint/2010/main" val="376140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1000"/>
                                  </p:stCondLst>
                                  <p:childTnLst>
                                    <p:animRot by="21600000">
                                      <p:cBhvr>
                                        <p:cTn id="6" dur="20000" fill="hold"/>
                                        <p:tgtEl>
                                          <p:spTgt spid="5"/>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74B5"/>
            </a:gs>
            <a:gs pos="53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77B5F84E-528E-4599-A565-4BD377B64B48}"/>
              </a:ext>
            </a:extLst>
          </p:cNvPr>
          <p:cNvGrpSpPr/>
          <p:nvPr/>
        </p:nvGrpSpPr>
        <p:grpSpPr>
          <a:xfrm>
            <a:off x="0" y="-217191"/>
            <a:ext cx="12193588" cy="1436391"/>
            <a:chOff x="-1588" y="79375"/>
            <a:chExt cx="12193588" cy="1477963"/>
          </a:xfrm>
        </p:grpSpPr>
        <p:sp>
          <p:nvSpPr>
            <p:cNvPr id="36" name="任意形状 135">
              <a:extLst>
                <a:ext uri="{FF2B5EF4-FFF2-40B4-BE49-F238E27FC236}">
                  <a16:creationId xmlns:a16="http://schemas.microsoft.com/office/drawing/2014/main" id="{AD280E91-2831-425A-9FF0-1765A861F013}"/>
                </a:ext>
              </a:extLst>
            </p:cNvPr>
            <p:cNvSpPr/>
            <p:nvPr/>
          </p:nvSpPr>
          <p:spPr>
            <a:xfrm rot="16200000">
              <a:off x="743743" y="-429418"/>
              <a:ext cx="123825" cy="1614488"/>
            </a:xfrm>
            <a:custGeom>
              <a:avLst/>
              <a:gdLst>
                <a:gd name="connsiteX0" fmla="*/ 124792 w 124792"/>
                <a:gd name="connsiteY0" fmla="*/ 2 h 1615180"/>
                <a:gd name="connsiteX1" fmla="*/ 124792 w 124792"/>
                <a:gd name="connsiteY1" fmla="*/ 1615180 h 1615180"/>
                <a:gd name="connsiteX2" fmla="*/ 116959 w 124792"/>
                <a:gd name="connsiteY2" fmla="*/ 1589947 h 1615180"/>
                <a:gd name="connsiteX3" fmla="*/ 63113 w 124792"/>
                <a:gd name="connsiteY3" fmla="*/ 1490742 h 1615180"/>
                <a:gd name="connsiteX4" fmla="*/ 0 w 124792"/>
                <a:gd name="connsiteY4" fmla="*/ 1414249 h 1615180"/>
                <a:gd name="connsiteX5" fmla="*/ 0 w 124792"/>
                <a:gd name="connsiteY5" fmla="*/ 0 h 1615180"/>
                <a:gd name="connsiteX6" fmla="*/ 124792 w 124792"/>
                <a:gd name="connsiteY6" fmla="*/ 2 h 1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2" h="1615180">
                  <a:moveTo>
                    <a:pt x="124792" y="2"/>
                  </a:moveTo>
                  <a:lnTo>
                    <a:pt x="124792" y="1615180"/>
                  </a:lnTo>
                  <a:lnTo>
                    <a:pt x="116959" y="1589947"/>
                  </a:lnTo>
                  <a:cubicBezTo>
                    <a:pt x="102183" y="1555011"/>
                    <a:pt x="84103" y="1521813"/>
                    <a:pt x="63113" y="1490742"/>
                  </a:cubicBezTo>
                  <a:lnTo>
                    <a:pt x="0" y="1414249"/>
                  </a:lnTo>
                  <a:lnTo>
                    <a:pt x="0" y="0"/>
                  </a:lnTo>
                  <a:lnTo>
                    <a:pt x="124792" y="2"/>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任意形状 134">
              <a:extLst>
                <a:ext uri="{FF2B5EF4-FFF2-40B4-BE49-F238E27FC236}">
                  <a16:creationId xmlns:a16="http://schemas.microsoft.com/office/drawing/2014/main" id="{90DE13D9-7B54-4E0E-A54D-5CFE12445AEB}"/>
                </a:ext>
              </a:extLst>
            </p:cNvPr>
            <p:cNvSpPr/>
            <p:nvPr/>
          </p:nvSpPr>
          <p:spPr>
            <a:xfrm rot="16200000">
              <a:off x="595312" y="-38100"/>
              <a:ext cx="125413" cy="1319213"/>
            </a:xfrm>
            <a:custGeom>
              <a:avLst/>
              <a:gdLst>
                <a:gd name="connsiteX0" fmla="*/ 124792 w 124792"/>
                <a:gd name="connsiteY0" fmla="*/ 0 h 1319998"/>
                <a:gd name="connsiteX1" fmla="*/ 124792 w 124792"/>
                <a:gd name="connsiteY1" fmla="*/ 1319998 h 1319998"/>
                <a:gd name="connsiteX2" fmla="*/ 49528 w 124792"/>
                <a:gd name="connsiteY2" fmla="*/ 1279147 h 1319998"/>
                <a:gd name="connsiteX3" fmla="*/ 0 w 124792"/>
                <a:gd name="connsiteY3" fmla="*/ 1263772 h 1319998"/>
                <a:gd name="connsiteX4" fmla="*/ 0 w 124792"/>
                <a:gd name="connsiteY4" fmla="*/ 0 h 1319998"/>
                <a:gd name="connsiteX5" fmla="*/ 124792 w 124792"/>
                <a:gd name="connsiteY5" fmla="*/ 0 h 13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998">
                  <a:moveTo>
                    <a:pt x="124792" y="0"/>
                  </a:moveTo>
                  <a:lnTo>
                    <a:pt x="124792" y="1319998"/>
                  </a:lnTo>
                  <a:lnTo>
                    <a:pt x="49528" y="1279147"/>
                  </a:lnTo>
                  <a:lnTo>
                    <a:pt x="0" y="1263772"/>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任意形状 133">
              <a:extLst>
                <a:ext uri="{FF2B5EF4-FFF2-40B4-BE49-F238E27FC236}">
                  <a16:creationId xmlns:a16="http://schemas.microsoft.com/office/drawing/2014/main" id="{1A983AB0-6451-4C83-8E68-780527A9FAD3}"/>
                </a:ext>
              </a:extLst>
            </p:cNvPr>
            <p:cNvSpPr/>
            <p:nvPr/>
          </p:nvSpPr>
          <p:spPr>
            <a:xfrm rot="16200000">
              <a:off x="554832" y="242093"/>
              <a:ext cx="125412" cy="1238251"/>
            </a:xfrm>
            <a:custGeom>
              <a:avLst/>
              <a:gdLst>
                <a:gd name="connsiteX0" fmla="*/ 124792 w 124792"/>
                <a:gd name="connsiteY0" fmla="*/ 0 h 1239543"/>
                <a:gd name="connsiteX1" fmla="*/ 124792 w 124792"/>
                <a:gd name="connsiteY1" fmla="*/ 1239543 h 1239543"/>
                <a:gd name="connsiteX2" fmla="*/ 62397 w 124792"/>
                <a:gd name="connsiteY2" fmla="*/ 1233253 h 1239543"/>
                <a:gd name="connsiteX3" fmla="*/ 0 w 124792"/>
                <a:gd name="connsiteY3" fmla="*/ 1239543 h 1239543"/>
                <a:gd name="connsiteX4" fmla="*/ 0 w 124792"/>
                <a:gd name="connsiteY4" fmla="*/ 0 h 1239543"/>
                <a:gd name="connsiteX5" fmla="*/ 124792 w 124792"/>
                <a:gd name="connsiteY5" fmla="*/ 0 h 12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239543">
                  <a:moveTo>
                    <a:pt x="124792" y="0"/>
                  </a:moveTo>
                  <a:lnTo>
                    <a:pt x="124792" y="1239543"/>
                  </a:lnTo>
                  <a:lnTo>
                    <a:pt x="62397" y="1233253"/>
                  </a:lnTo>
                  <a:lnTo>
                    <a:pt x="0" y="123954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任意形状 132">
              <a:extLst>
                <a:ext uri="{FF2B5EF4-FFF2-40B4-BE49-F238E27FC236}">
                  <a16:creationId xmlns:a16="http://schemas.microsoft.com/office/drawing/2014/main" id="{BEA126F8-8210-42AD-AAE6-7C81C24BF8E1}"/>
                </a:ext>
              </a:extLst>
            </p:cNvPr>
            <p:cNvSpPr/>
            <p:nvPr/>
          </p:nvSpPr>
          <p:spPr>
            <a:xfrm rot="16200000">
              <a:off x="596106" y="440531"/>
              <a:ext cx="123825" cy="1319213"/>
            </a:xfrm>
            <a:custGeom>
              <a:avLst/>
              <a:gdLst>
                <a:gd name="connsiteX0" fmla="*/ 124792 w 124792"/>
                <a:gd name="connsiteY0" fmla="*/ 0 h 1319323"/>
                <a:gd name="connsiteX1" fmla="*/ 124792 w 124792"/>
                <a:gd name="connsiteY1" fmla="*/ 1263386 h 1319323"/>
                <a:gd name="connsiteX2" fmla="*/ 74020 w 124792"/>
                <a:gd name="connsiteY2" fmla="*/ 1279147 h 1319323"/>
                <a:gd name="connsiteX3" fmla="*/ 0 w 124792"/>
                <a:gd name="connsiteY3" fmla="*/ 1319323 h 1319323"/>
                <a:gd name="connsiteX4" fmla="*/ 0 w 124792"/>
                <a:gd name="connsiteY4" fmla="*/ 0 h 1319323"/>
                <a:gd name="connsiteX5" fmla="*/ 124792 w 124792"/>
                <a:gd name="connsiteY5" fmla="*/ 0 h 13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323">
                  <a:moveTo>
                    <a:pt x="124792" y="0"/>
                  </a:moveTo>
                  <a:lnTo>
                    <a:pt x="124792" y="1263386"/>
                  </a:lnTo>
                  <a:lnTo>
                    <a:pt x="74020" y="1279147"/>
                  </a:lnTo>
                  <a:lnTo>
                    <a:pt x="0" y="131932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任意形状 131">
              <a:extLst>
                <a:ext uri="{FF2B5EF4-FFF2-40B4-BE49-F238E27FC236}">
                  <a16:creationId xmlns:a16="http://schemas.microsoft.com/office/drawing/2014/main" id="{87999705-2284-40B3-B52E-8178118AAB7F}"/>
                </a:ext>
              </a:extLst>
            </p:cNvPr>
            <p:cNvSpPr/>
            <p:nvPr/>
          </p:nvSpPr>
          <p:spPr>
            <a:xfrm rot="16200000">
              <a:off x="734218" y="540544"/>
              <a:ext cx="125413" cy="1597026"/>
            </a:xfrm>
            <a:custGeom>
              <a:avLst/>
              <a:gdLst>
                <a:gd name="connsiteX0" fmla="*/ 124793 w 124793"/>
                <a:gd name="connsiteY0" fmla="*/ 0 h 1596957"/>
                <a:gd name="connsiteX1" fmla="*/ 124793 w 124793"/>
                <a:gd name="connsiteY1" fmla="*/ 1407391 h 1596957"/>
                <a:gd name="connsiteX2" fmla="*/ 56022 w 124793"/>
                <a:gd name="connsiteY2" fmla="*/ 1490742 h 1596957"/>
                <a:gd name="connsiteX3" fmla="*/ 2176 w 124793"/>
                <a:gd name="connsiteY3" fmla="*/ 1589947 h 1596957"/>
                <a:gd name="connsiteX4" fmla="*/ 0 w 124793"/>
                <a:gd name="connsiteY4" fmla="*/ 1596957 h 1596957"/>
                <a:gd name="connsiteX5" fmla="*/ 1 w 124793"/>
                <a:gd name="connsiteY5" fmla="*/ 0 h 1596957"/>
                <a:gd name="connsiteX6" fmla="*/ 124793 w 124793"/>
                <a:gd name="connsiteY6" fmla="*/ 0 h 15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3" h="1596957">
                  <a:moveTo>
                    <a:pt x="124793" y="0"/>
                  </a:moveTo>
                  <a:lnTo>
                    <a:pt x="124793" y="1407391"/>
                  </a:lnTo>
                  <a:lnTo>
                    <a:pt x="56022" y="1490742"/>
                  </a:lnTo>
                  <a:cubicBezTo>
                    <a:pt x="35032" y="1521813"/>
                    <a:pt x="16952" y="1555011"/>
                    <a:pt x="2176" y="1589947"/>
                  </a:cubicBezTo>
                  <a:lnTo>
                    <a:pt x="0" y="1596957"/>
                  </a:lnTo>
                  <a:lnTo>
                    <a:pt x="1" y="0"/>
                  </a:lnTo>
                  <a:lnTo>
                    <a:pt x="124793"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5" name="组合 44">
              <a:extLst>
                <a:ext uri="{FF2B5EF4-FFF2-40B4-BE49-F238E27FC236}">
                  <a16:creationId xmlns:a16="http://schemas.microsoft.com/office/drawing/2014/main" id="{2507E356-BFF6-44EB-8ECB-ED77F3014010}"/>
                </a:ext>
              </a:extLst>
            </p:cNvPr>
            <p:cNvGrpSpPr/>
            <p:nvPr/>
          </p:nvGrpSpPr>
          <p:grpSpPr>
            <a:xfrm>
              <a:off x="1382713" y="79375"/>
              <a:ext cx="10809287" cy="1477963"/>
              <a:chOff x="1382713" y="79375"/>
              <a:chExt cx="10809287" cy="1477963"/>
            </a:xfrm>
          </p:grpSpPr>
          <p:sp>
            <p:nvSpPr>
              <p:cNvPr id="46" name="任意形状 156">
                <a:extLst>
                  <a:ext uri="{FF2B5EF4-FFF2-40B4-BE49-F238E27FC236}">
                    <a16:creationId xmlns:a16="http://schemas.microsoft.com/office/drawing/2014/main" id="{EA9F76A8-165C-4D7F-A6F9-7C5C48ADA12B}"/>
                  </a:ext>
                </a:extLst>
              </p:cNvPr>
              <p:cNvSpPr/>
              <p:nvPr/>
            </p:nvSpPr>
            <p:spPr>
              <a:xfrm rot="10800000">
                <a:off x="8374063" y="79375"/>
                <a:ext cx="657225" cy="236538"/>
              </a:xfrm>
              <a:custGeom>
                <a:avLst/>
                <a:gdLst>
                  <a:gd name="connsiteX0" fmla="*/ 404366 w 656792"/>
                  <a:gd name="connsiteY0" fmla="*/ 235639 h 235639"/>
                  <a:gd name="connsiteX1" fmla="*/ 0 w 656792"/>
                  <a:gd name="connsiteY1" fmla="*/ 235639 h 235639"/>
                  <a:gd name="connsiteX2" fmla="*/ 252426 w 656792"/>
                  <a:gd name="connsiteY2" fmla="*/ 0 h 235639"/>
                  <a:gd name="connsiteX3" fmla="*/ 656792 w 656792"/>
                  <a:gd name="connsiteY3" fmla="*/ 0 h 235639"/>
                  <a:gd name="connsiteX4" fmla="*/ 404366 w 656792"/>
                  <a:gd name="connsiteY4" fmla="*/ 235639 h 2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92" h="235639">
                    <a:moveTo>
                      <a:pt x="404366" y="235639"/>
                    </a:moveTo>
                    <a:lnTo>
                      <a:pt x="0" y="235639"/>
                    </a:lnTo>
                    <a:lnTo>
                      <a:pt x="252426" y="0"/>
                    </a:lnTo>
                    <a:lnTo>
                      <a:pt x="656792" y="0"/>
                    </a:lnTo>
                    <a:lnTo>
                      <a:pt x="404366" y="235639"/>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7" name="组合 46">
                <a:extLst>
                  <a:ext uri="{FF2B5EF4-FFF2-40B4-BE49-F238E27FC236}">
                    <a16:creationId xmlns:a16="http://schemas.microsoft.com/office/drawing/2014/main" id="{3339FAB0-F477-43D0-86A1-CA41C2A85288}"/>
                  </a:ext>
                </a:extLst>
              </p:cNvPr>
              <p:cNvGrpSpPr/>
              <p:nvPr/>
            </p:nvGrpSpPr>
            <p:grpSpPr>
              <a:xfrm>
                <a:off x="1382713" y="315913"/>
                <a:ext cx="10809287" cy="1241425"/>
                <a:chOff x="1382713" y="315913"/>
                <a:chExt cx="10809287" cy="1241425"/>
              </a:xfrm>
            </p:grpSpPr>
            <p:sp>
              <p:nvSpPr>
                <p:cNvPr id="48" name="任意形状 152">
                  <a:extLst>
                    <a:ext uri="{FF2B5EF4-FFF2-40B4-BE49-F238E27FC236}">
                      <a16:creationId xmlns:a16="http://schemas.microsoft.com/office/drawing/2014/main" id="{B47C1A70-AA79-431B-9FBD-A211B2A53DF6}"/>
                    </a:ext>
                  </a:extLst>
                </p:cNvPr>
                <p:cNvSpPr/>
                <p:nvPr/>
              </p:nvSpPr>
              <p:spPr>
                <a:xfrm rot="10800000">
                  <a:off x="1382713" y="315913"/>
                  <a:ext cx="6991350" cy="1085850"/>
                </a:xfrm>
                <a:custGeom>
                  <a:avLst/>
                  <a:gdLst>
                    <a:gd name="connsiteX0" fmla="*/ 6448497 w 6991631"/>
                    <a:gd name="connsiteY0" fmla="*/ 1086268 h 1086268"/>
                    <a:gd name="connsiteX1" fmla="*/ 0 w 6991631"/>
                    <a:gd name="connsiteY1" fmla="*/ 1086268 h 1086268"/>
                    <a:gd name="connsiteX2" fmla="*/ 1163654 w 6991631"/>
                    <a:gd name="connsiteY2" fmla="*/ 0 h 1086268"/>
                    <a:gd name="connsiteX3" fmla="*/ 6448497 w 6991631"/>
                    <a:gd name="connsiteY3" fmla="*/ 0 h 1086268"/>
                    <a:gd name="connsiteX4" fmla="*/ 6991631 w 6991631"/>
                    <a:gd name="connsiteY4" fmla="*/ 543134 h 1086268"/>
                    <a:gd name="connsiteX5" fmla="*/ 6448497 w 6991631"/>
                    <a:gd name="connsiteY5" fmla="*/ 1086268 h 10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631" h="1086268">
                      <a:moveTo>
                        <a:pt x="6448497" y="1086268"/>
                      </a:moveTo>
                      <a:lnTo>
                        <a:pt x="0" y="1086268"/>
                      </a:lnTo>
                      <a:lnTo>
                        <a:pt x="1163654" y="0"/>
                      </a:lnTo>
                      <a:lnTo>
                        <a:pt x="6448497" y="0"/>
                      </a:lnTo>
                      <a:cubicBezTo>
                        <a:pt x="6748462" y="0"/>
                        <a:pt x="6991631" y="243169"/>
                        <a:pt x="6991631" y="543134"/>
                      </a:cubicBezTo>
                      <a:cubicBezTo>
                        <a:pt x="6991631" y="843099"/>
                        <a:pt x="6748462" y="1086268"/>
                        <a:pt x="6448497" y="1086268"/>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文本框 49">
                  <a:extLst>
                    <a:ext uri="{FF2B5EF4-FFF2-40B4-BE49-F238E27FC236}">
                      <a16:creationId xmlns:a16="http://schemas.microsoft.com/office/drawing/2014/main" id="{9E0E8C88-F2FC-4D2C-9F47-513F8A1969A2}"/>
                    </a:ext>
                  </a:extLst>
                </p:cNvPr>
                <p:cNvSpPr txBox="1"/>
                <p:nvPr/>
              </p:nvSpPr>
              <p:spPr>
                <a:xfrm>
                  <a:off x="1822450" y="582613"/>
                  <a:ext cx="390525"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宋体" panose="02010600030101010101" pitchFamily="2" charset="-122"/>
                    <a:cs typeface="宋体" panose="02010600030101010101" pitchFamily="2" charset="-122"/>
                  </a:endParaRPr>
                </a:p>
              </p:txBody>
            </p:sp>
            <p:sp>
              <p:nvSpPr>
                <p:cNvPr id="51" name="文本框 50">
                  <a:extLst>
                    <a:ext uri="{FF2B5EF4-FFF2-40B4-BE49-F238E27FC236}">
                      <a16:creationId xmlns:a16="http://schemas.microsoft.com/office/drawing/2014/main" id="{83F6ED41-3E12-4764-A3AC-3B22F14B53CC}"/>
                    </a:ext>
                  </a:extLst>
                </p:cNvPr>
                <p:cNvSpPr txBox="1"/>
                <p:nvPr/>
              </p:nvSpPr>
              <p:spPr>
                <a:xfrm>
                  <a:off x="1636021" y="553256"/>
                  <a:ext cx="5287748" cy="60170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Background and motivation</a:t>
                  </a:r>
                  <a:endParaRPr kumimoji="0" lang="zh-C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52" name="任意形状 157">
                  <a:extLst>
                    <a:ext uri="{FF2B5EF4-FFF2-40B4-BE49-F238E27FC236}">
                      <a16:creationId xmlns:a16="http://schemas.microsoft.com/office/drawing/2014/main" id="{A405A89E-CCE3-42DD-BB8E-64F9C44CA1D2}"/>
                    </a:ext>
                  </a:extLst>
                </p:cNvPr>
                <p:cNvSpPr/>
                <p:nvPr/>
              </p:nvSpPr>
              <p:spPr>
                <a:xfrm rot="10800000">
                  <a:off x="7615238" y="315913"/>
                  <a:ext cx="4576762" cy="1085850"/>
                </a:xfrm>
                <a:custGeom>
                  <a:avLst/>
                  <a:gdLst>
                    <a:gd name="connsiteX0" fmla="*/ 3412957 w 4576611"/>
                    <a:gd name="connsiteY0" fmla="*/ 1086268 h 1086268"/>
                    <a:gd name="connsiteX1" fmla="*/ 0 w 4576611"/>
                    <a:gd name="connsiteY1" fmla="*/ 1086268 h 1086268"/>
                    <a:gd name="connsiteX2" fmla="*/ 0 w 4576611"/>
                    <a:gd name="connsiteY2" fmla="*/ 0 h 1086268"/>
                    <a:gd name="connsiteX3" fmla="*/ 4576611 w 4576611"/>
                    <a:gd name="connsiteY3" fmla="*/ 0 h 1086268"/>
                    <a:gd name="connsiteX4" fmla="*/ 3412957 w 4576611"/>
                    <a:gd name="connsiteY4" fmla="*/ 1086268 h 108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611" h="1086268">
                      <a:moveTo>
                        <a:pt x="3412957" y="1086268"/>
                      </a:moveTo>
                      <a:lnTo>
                        <a:pt x="0" y="1086268"/>
                      </a:lnTo>
                      <a:lnTo>
                        <a:pt x="0" y="0"/>
                      </a:lnTo>
                      <a:lnTo>
                        <a:pt x="4576611" y="0"/>
                      </a:lnTo>
                      <a:lnTo>
                        <a:pt x="3412957" y="1086268"/>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任意形状 158">
                  <a:extLst>
                    <a:ext uri="{FF2B5EF4-FFF2-40B4-BE49-F238E27FC236}">
                      <a16:creationId xmlns:a16="http://schemas.microsoft.com/office/drawing/2014/main" id="{F48BF60E-D11C-42B0-ADA5-C179ABB43F58}"/>
                    </a:ext>
                  </a:extLst>
                </p:cNvPr>
                <p:cNvSpPr/>
                <p:nvPr/>
              </p:nvSpPr>
              <p:spPr>
                <a:xfrm rot="10800000">
                  <a:off x="7043738" y="1401763"/>
                  <a:ext cx="571500" cy="155575"/>
                </a:xfrm>
                <a:custGeom>
                  <a:avLst/>
                  <a:gdLst>
                    <a:gd name="connsiteX0" fmla="*/ 404366 w 570981"/>
                    <a:gd name="connsiteY0" fmla="*/ 155535 h 155535"/>
                    <a:gd name="connsiteX1" fmla="*/ 0 w 570981"/>
                    <a:gd name="connsiteY1" fmla="*/ 155535 h 155535"/>
                    <a:gd name="connsiteX2" fmla="*/ 166615 w 570981"/>
                    <a:gd name="connsiteY2" fmla="*/ 0 h 155535"/>
                    <a:gd name="connsiteX3" fmla="*/ 570981 w 570981"/>
                    <a:gd name="connsiteY3" fmla="*/ 0 h 155535"/>
                    <a:gd name="connsiteX4" fmla="*/ 404366 w 570981"/>
                    <a:gd name="connsiteY4" fmla="*/ 155535 h 15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1" h="155535">
                      <a:moveTo>
                        <a:pt x="404366" y="155535"/>
                      </a:moveTo>
                      <a:lnTo>
                        <a:pt x="0" y="155535"/>
                      </a:lnTo>
                      <a:lnTo>
                        <a:pt x="166615" y="0"/>
                      </a:lnTo>
                      <a:lnTo>
                        <a:pt x="570981" y="0"/>
                      </a:lnTo>
                      <a:lnTo>
                        <a:pt x="404366" y="155535"/>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pic>
        <p:nvPicPr>
          <p:cNvPr id="33" name="图片 32">
            <a:extLst>
              <a:ext uri="{FF2B5EF4-FFF2-40B4-BE49-F238E27FC236}">
                <a16:creationId xmlns:a16="http://schemas.microsoft.com/office/drawing/2014/main" id="{5DF9701E-2F09-E6DF-4715-F2575095916C}"/>
              </a:ext>
            </a:extLst>
          </p:cNvPr>
          <p:cNvPicPr>
            <a:picLocks noChangeAspect="1"/>
          </p:cNvPicPr>
          <p:nvPr/>
        </p:nvPicPr>
        <p:blipFill>
          <a:blip r:embed="rId2"/>
          <a:stretch>
            <a:fillRect/>
          </a:stretch>
        </p:blipFill>
        <p:spPr>
          <a:xfrm>
            <a:off x="64955" y="4627111"/>
            <a:ext cx="7430389" cy="1284773"/>
          </a:xfrm>
          <a:prstGeom prst="rect">
            <a:avLst/>
          </a:prstGeom>
        </p:spPr>
      </p:pic>
      <p:sp>
        <p:nvSpPr>
          <p:cNvPr id="34" name="矩形 33">
            <a:extLst>
              <a:ext uri="{FF2B5EF4-FFF2-40B4-BE49-F238E27FC236}">
                <a16:creationId xmlns:a16="http://schemas.microsoft.com/office/drawing/2014/main" id="{F5EF5CAF-92D9-C72E-9F25-7AE01AB6E07E}"/>
              </a:ext>
            </a:extLst>
          </p:cNvPr>
          <p:cNvSpPr/>
          <p:nvPr/>
        </p:nvSpPr>
        <p:spPr>
          <a:xfrm>
            <a:off x="98378" y="1091397"/>
            <a:ext cx="7544198"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Joint Typhoon Warning Center</a:t>
            </a:r>
            <a:r>
              <a:rPr kumimoji="0" lang="zh-CN" alt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JTWC</a:t>
            </a:r>
            <a:r>
              <a:rPr kumimoji="0" lang="zh-CN" alt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 TC Best Track Dataset</a:t>
            </a:r>
            <a:endParaRPr kumimoji="0" lang="zh-CN" alt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38" name="图片 37">
            <a:extLst>
              <a:ext uri="{FF2B5EF4-FFF2-40B4-BE49-F238E27FC236}">
                <a16:creationId xmlns:a16="http://schemas.microsoft.com/office/drawing/2014/main" id="{FC91D236-2018-CE8A-1921-59B0A633BA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01" y="1483403"/>
            <a:ext cx="7476496" cy="1187250"/>
          </a:xfrm>
          <a:prstGeom prst="rect">
            <a:avLst/>
          </a:prstGeom>
        </p:spPr>
      </p:pic>
      <p:sp>
        <p:nvSpPr>
          <p:cNvPr id="39" name="矩形 38">
            <a:extLst>
              <a:ext uri="{FF2B5EF4-FFF2-40B4-BE49-F238E27FC236}">
                <a16:creationId xmlns:a16="http://schemas.microsoft.com/office/drawing/2014/main" id="{24F4994F-2BE3-6B3E-D760-42948D9E0525}"/>
              </a:ext>
            </a:extLst>
          </p:cNvPr>
          <p:cNvSpPr/>
          <p:nvPr/>
        </p:nvSpPr>
        <p:spPr>
          <a:xfrm>
            <a:off x="15848" y="2687911"/>
            <a:ext cx="7415504" cy="1522917"/>
          </a:xfrm>
          <a:prstGeom prst="rect">
            <a:avLst/>
          </a:prstGeom>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Since 2001, the U.S. JTWC has been providing scale information for TCs in the WNP. Post-storm analysis of R34 for WNP TCs began </a:t>
            </a:r>
            <a:r>
              <a:rPr kumimoji="0" lang="en-US" altLang="zh-CN" sz="1600" b="0"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in 2016</a:t>
            </a:r>
            <a:r>
              <a:rPr kumimoji="0" lang="zh-CN" altLang="en-US" sz="1600" b="0"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600" b="0"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and  in recent years, JTWC real-time and post-storm analysis has utilized wind field products from </a:t>
            </a:r>
            <a:r>
              <a:rPr kumimoji="0" lang="en-US" altLang="zh-CN" sz="1600" b="0"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SMAP, AMSR2, and SAR</a:t>
            </a:r>
            <a:r>
              <a:rPr kumimoji="0" lang="en-US" altLang="zh-CN" sz="1600" b="0"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600" b="0"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(Howell et al., 2022)</a:t>
            </a:r>
            <a:endParaRPr kumimoji="0" lang="zh-CN" altLang="en-US" sz="1400" b="0"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0" name="矩形 39">
            <a:extLst>
              <a:ext uri="{FF2B5EF4-FFF2-40B4-BE49-F238E27FC236}">
                <a16:creationId xmlns:a16="http://schemas.microsoft.com/office/drawing/2014/main" id="{C4B86D21-1876-843D-AA2A-FD024F40FEAA}"/>
              </a:ext>
            </a:extLst>
          </p:cNvPr>
          <p:cNvSpPr/>
          <p:nvPr/>
        </p:nvSpPr>
        <p:spPr>
          <a:xfrm>
            <a:off x="-17685" y="4225680"/>
            <a:ext cx="8199121"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China Meteorological Administration(CMA) TC Best Track Dataset</a:t>
            </a:r>
            <a:endParaRPr kumimoji="0" lang="zh-CN" altLang="en-US" sz="20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9" name="Picture 83" descr="QQ截图20130605135858">
            <a:extLst>
              <a:ext uri="{FF2B5EF4-FFF2-40B4-BE49-F238E27FC236}">
                <a16:creationId xmlns:a16="http://schemas.microsoft.com/office/drawing/2014/main" id="{D2AB0ECD-6049-E323-C291-C3AE402C08C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85406" y="1522540"/>
            <a:ext cx="2184339" cy="271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矩形 54">
            <a:extLst>
              <a:ext uri="{FF2B5EF4-FFF2-40B4-BE49-F238E27FC236}">
                <a16:creationId xmlns:a16="http://schemas.microsoft.com/office/drawing/2014/main" id="{2777ECD0-7F4B-8E0C-E09A-749F92E18041}"/>
              </a:ext>
            </a:extLst>
          </p:cNvPr>
          <p:cNvSpPr/>
          <p:nvPr/>
        </p:nvSpPr>
        <p:spPr>
          <a:xfrm>
            <a:off x="7912256" y="2711570"/>
            <a:ext cx="2241240" cy="338554"/>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SFMR</a:t>
            </a:r>
            <a:endPar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p:nvGrpSpPr>
          <p:cNvPr id="58" name="组合 57">
            <a:extLst>
              <a:ext uri="{FF2B5EF4-FFF2-40B4-BE49-F238E27FC236}">
                <a16:creationId xmlns:a16="http://schemas.microsoft.com/office/drawing/2014/main" id="{B5CBE7E4-3098-CD74-4505-B06ACA1CAD17}"/>
              </a:ext>
            </a:extLst>
          </p:cNvPr>
          <p:cNvGrpSpPr/>
          <p:nvPr/>
        </p:nvGrpSpPr>
        <p:grpSpPr>
          <a:xfrm>
            <a:off x="10012835" y="4614995"/>
            <a:ext cx="2076573" cy="2111856"/>
            <a:chOff x="2126498" y="2654549"/>
            <a:chExt cx="2734526" cy="2564640"/>
          </a:xfrm>
        </p:grpSpPr>
        <p:pic>
          <p:nvPicPr>
            <p:cNvPr id="65" name="Picture 6">
              <a:extLst>
                <a:ext uri="{FF2B5EF4-FFF2-40B4-BE49-F238E27FC236}">
                  <a16:creationId xmlns:a16="http://schemas.microsoft.com/office/drawing/2014/main" id="{106D2913-A0D0-FDF4-152A-379275E22E8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26498" y="2654549"/>
              <a:ext cx="2734526" cy="2564640"/>
            </a:xfrm>
            <a:prstGeom prst="rect">
              <a:avLst/>
            </a:prstGeom>
            <a:noFill/>
            <a:extLst>
              <a:ext uri="{909E8E84-426E-40DD-AFC4-6F175D3DCCD1}">
                <a14:hiddenFill xmlns:a14="http://schemas.microsoft.com/office/drawing/2010/main">
                  <a:solidFill>
                    <a:srgbClr val="FFFFFF"/>
                  </a:solidFill>
                </a14:hiddenFill>
              </a:ext>
            </a:extLst>
          </p:spPr>
        </p:pic>
        <p:sp>
          <p:nvSpPr>
            <p:cNvPr id="66" name="矩形 65">
              <a:extLst>
                <a:ext uri="{FF2B5EF4-FFF2-40B4-BE49-F238E27FC236}">
                  <a16:creationId xmlns:a16="http://schemas.microsoft.com/office/drawing/2014/main" id="{98496F00-1D00-44F4-D0E9-A66A9C555994}"/>
                </a:ext>
              </a:extLst>
            </p:cNvPr>
            <p:cNvSpPr/>
            <p:nvPr/>
          </p:nvSpPr>
          <p:spPr>
            <a:xfrm>
              <a:off x="2180777" y="2727554"/>
              <a:ext cx="1373273" cy="41114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AWS</a:t>
              </a:r>
              <a:endPar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p:grpSp>
        <p:nvGrpSpPr>
          <p:cNvPr id="59" name="组合 58">
            <a:extLst>
              <a:ext uri="{FF2B5EF4-FFF2-40B4-BE49-F238E27FC236}">
                <a16:creationId xmlns:a16="http://schemas.microsoft.com/office/drawing/2014/main" id="{698C1C1D-471D-6FFD-BB9C-B72D84E2F95A}"/>
              </a:ext>
            </a:extLst>
          </p:cNvPr>
          <p:cNvGrpSpPr/>
          <p:nvPr/>
        </p:nvGrpSpPr>
        <p:grpSpPr>
          <a:xfrm>
            <a:off x="7642576" y="4625790"/>
            <a:ext cx="2227169" cy="2111856"/>
            <a:chOff x="-3775916" y="4839196"/>
            <a:chExt cx="1832900" cy="2262180"/>
          </a:xfrm>
        </p:grpSpPr>
        <p:pic>
          <p:nvPicPr>
            <p:cNvPr id="63" name="Picture 2">
              <a:extLst>
                <a:ext uri="{FF2B5EF4-FFF2-40B4-BE49-F238E27FC236}">
                  <a16:creationId xmlns:a16="http://schemas.microsoft.com/office/drawing/2014/main" id="{C55C1511-EFF9-305F-9D90-48F8E7793E8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728630" y="4839196"/>
              <a:ext cx="1785614" cy="2262180"/>
            </a:xfrm>
            <a:prstGeom prst="rect">
              <a:avLst/>
            </a:prstGeom>
            <a:noFill/>
            <a:extLst>
              <a:ext uri="{909E8E84-426E-40DD-AFC4-6F175D3DCCD1}">
                <a14:hiddenFill xmlns:a14="http://schemas.microsoft.com/office/drawing/2010/main">
                  <a:solidFill>
                    <a:srgbClr val="FFFFFF"/>
                  </a:solidFill>
                </a14:hiddenFill>
              </a:ext>
            </a:extLst>
          </p:spPr>
        </p:pic>
        <p:sp>
          <p:nvSpPr>
            <p:cNvPr id="64" name="矩形 63">
              <a:extLst>
                <a:ext uri="{FF2B5EF4-FFF2-40B4-BE49-F238E27FC236}">
                  <a16:creationId xmlns:a16="http://schemas.microsoft.com/office/drawing/2014/main" id="{7CDDD5A7-3F0B-35CA-F29E-9A150D2AE43B}"/>
                </a:ext>
              </a:extLst>
            </p:cNvPr>
            <p:cNvSpPr/>
            <p:nvPr/>
          </p:nvSpPr>
          <p:spPr>
            <a:xfrm>
              <a:off x="-3775916" y="4855105"/>
              <a:ext cx="1785614" cy="41114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Ocean buoys</a:t>
              </a:r>
              <a:endPar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p:grpSp>
        <p:nvGrpSpPr>
          <p:cNvPr id="60" name="组合 59">
            <a:extLst>
              <a:ext uri="{FF2B5EF4-FFF2-40B4-BE49-F238E27FC236}">
                <a16:creationId xmlns:a16="http://schemas.microsoft.com/office/drawing/2014/main" id="{6EA30E21-BD10-424B-B1F2-C3B4B3F8EF83}"/>
              </a:ext>
            </a:extLst>
          </p:cNvPr>
          <p:cNvGrpSpPr/>
          <p:nvPr/>
        </p:nvGrpSpPr>
        <p:grpSpPr>
          <a:xfrm>
            <a:off x="10057235" y="1514903"/>
            <a:ext cx="2067477" cy="2726017"/>
            <a:chOff x="5742561" y="-264071"/>
            <a:chExt cx="2184072" cy="2598002"/>
          </a:xfrm>
        </p:grpSpPr>
        <p:pic>
          <p:nvPicPr>
            <p:cNvPr id="61" name="Picture 4">
              <a:extLst>
                <a:ext uri="{FF2B5EF4-FFF2-40B4-BE49-F238E27FC236}">
                  <a16:creationId xmlns:a16="http://schemas.microsoft.com/office/drawing/2014/main" id="{9E40DF91-F914-C004-6BE6-4E75B9FD90A6}"/>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793744" y="-240222"/>
              <a:ext cx="2132889" cy="2574153"/>
            </a:xfrm>
            <a:prstGeom prst="rect">
              <a:avLst/>
            </a:prstGeom>
            <a:noFill/>
            <a:extLst>
              <a:ext uri="{909E8E84-426E-40DD-AFC4-6F175D3DCCD1}">
                <a14:hiddenFill xmlns:a14="http://schemas.microsoft.com/office/drawing/2010/main">
                  <a:solidFill>
                    <a:srgbClr val="FFFFFF"/>
                  </a:solidFill>
                </a14:hiddenFill>
              </a:ext>
            </a:extLst>
          </p:spPr>
        </p:pic>
        <p:sp>
          <p:nvSpPr>
            <p:cNvPr id="62" name="矩形 61">
              <a:extLst>
                <a:ext uri="{FF2B5EF4-FFF2-40B4-BE49-F238E27FC236}">
                  <a16:creationId xmlns:a16="http://schemas.microsoft.com/office/drawing/2014/main" id="{9B284D4A-BE16-6C74-D86A-22891D2E8FC1}"/>
                </a:ext>
              </a:extLst>
            </p:cNvPr>
            <p:cNvSpPr/>
            <p:nvPr/>
          </p:nvSpPr>
          <p:spPr>
            <a:xfrm>
              <a:off x="5742561" y="-264071"/>
              <a:ext cx="1901401" cy="41114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Doppler radar</a:t>
              </a:r>
              <a:endParaRPr kumimoji="0" lang="zh-CN" altLang="en-US" sz="16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grpSp>
      <mc:AlternateContent xmlns:mc="http://schemas.openxmlformats.org/markup-compatibility/2006">
        <mc:Choice xmlns:am3d="http://schemas.microsoft.com/office/drawing/2017/model3d" Requires="am3d">
          <p:graphicFrame>
            <p:nvGraphicFramePr>
              <p:cNvPr id="2" name="3D 模型 1">
                <a:extLst>
                  <a:ext uri="{FF2B5EF4-FFF2-40B4-BE49-F238E27FC236}">
                    <a16:creationId xmlns:a16="http://schemas.microsoft.com/office/drawing/2014/main" id="{3F942A67-3905-2014-33D9-214784A356E8}"/>
                  </a:ext>
                </a:extLst>
              </p:cNvPr>
              <p:cNvGraphicFramePr>
                <a:graphicFrameLocks noChangeAspect="1"/>
              </p:cNvGraphicFramePr>
              <p:nvPr/>
            </p:nvGraphicFramePr>
            <p:xfrm>
              <a:off x="10315228" y="120354"/>
              <a:ext cx="1686981" cy="824250"/>
            </p:xfrm>
            <a:graphic>
              <a:graphicData uri="http://schemas.microsoft.com/office/drawing/2017/model3d">
                <am3d:model3d r:embed="rId8">
                  <am3d:spPr>
                    <a:xfrm>
                      <a:off x="0" y="0"/>
                      <a:ext cx="1686981" cy="824250"/>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9"/>
                  </am3d:raster>
                  <am3d:objViewport viewportSz="26181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模型 1">
                <a:extLst>
                  <a:ext uri="{FF2B5EF4-FFF2-40B4-BE49-F238E27FC236}">
                    <a16:creationId xmlns:a16="http://schemas.microsoft.com/office/drawing/2014/main" id="{3F942A67-3905-2014-33D9-214784A356E8}"/>
                  </a:ext>
                </a:extLst>
              </p:cNvPr>
              <p:cNvPicPr>
                <a:picLocks noGrp="1" noRot="1" noChangeAspect="1" noMove="1" noResize="1" noEditPoints="1" noAdjustHandles="1" noChangeArrowheads="1" noChangeShapeType="1" noCrop="1"/>
              </p:cNvPicPr>
              <p:nvPr/>
            </p:nvPicPr>
            <p:blipFill>
              <a:blip r:embed="rId9"/>
              <a:stretch>
                <a:fillRect/>
              </a:stretch>
            </p:blipFill>
            <p:spPr>
              <a:xfrm>
                <a:off x="10315228" y="120354"/>
                <a:ext cx="1686981" cy="824250"/>
              </a:xfrm>
              <a:prstGeom prst="rect">
                <a:avLst/>
              </a:prstGeom>
            </p:spPr>
          </p:pic>
        </mc:Fallback>
      </mc:AlternateContent>
      <p:sp>
        <p:nvSpPr>
          <p:cNvPr id="3" name="矩形 2">
            <a:extLst>
              <a:ext uri="{FF2B5EF4-FFF2-40B4-BE49-F238E27FC236}">
                <a16:creationId xmlns:a16="http://schemas.microsoft.com/office/drawing/2014/main" id="{E5263472-2133-00DB-49BF-0CD6ED7234B0}"/>
              </a:ext>
            </a:extLst>
          </p:cNvPr>
          <p:cNvSpPr/>
          <p:nvPr/>
        </p:nvSpPr>
        <p:spPr>
          <a:xfrm>
            <a:off x="37708" y="5964396"/>
            <a:ext cx="7477956" cy="86906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 name="矩形 3">
            <a:extLst>
              <a:ext uri="{FF2B5EF4-FFF2-40B4-BE49-F238E27FC236}">
                <a16:creationId xmlns:a16="http://schemas.microsoft.com/office/drawing/2014/main" id="{8C5C7ACA-4B70-402A-617B-F92BE07B9C68}"/>
              </a:ext>
            </a:extLst>
          </p:cNvPr>
          <p:cNvSpPr/>
          <p:nvPr/>
        </p:nvSpPr>
        <p:spPr>
          <a:xfrm>
            <a:off x="37708" y="2736596"/>
            <a:ext cx="7457636" cy="140477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5" name="矩形 4">
            <a:extLst>
              <a:ext uri="{FF2B5EF4-FFF2-40B4-BE49-F238E27FC236}">
                <a16:creationId xmlns:a16="http://schemas.microsoft.com/office/drawing/2014/main" id="{7A59F944-08DE-437A-A3C6-7396A8DB9FDA}"/>
              </a:ext>
            </a:extLst>
          </p:cNvPr>
          <p:cNvSpPr/>
          <p:nvPr/>
        </p:nvSpPr>
        <p:spPr>
          <a:xfrm>
            <a:off x="8704263" y="1066955"/>
            <a:ext cx="3050640" cy="46166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In situ observations</a:t>
            </a:r>
            <a:endParaRPr kumimoji="0" lang="zh-CN" alt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a:extLst>
              <a:ext uri="{FF2B5EF4-FFF2-40B4-BE49-F238E27FC236}">
                <a16:creationId xmlns:a16="http://schemas.microsoft.com/office/drawing/2014/main" id="{E2308E6E-C9E5-146B-7026-3F131941389F}"/>
              </a:ext>
            </a:extLst>
          </p:cNvPr>
          <p:cNvSpPr txBox="1"/>
          <p:nvPr/>
        </p:nvSpPr>
        <p:spPr>
          <a:xfrm>
            <a:off x="64955" y="6021637"/>
            <a:ext cx="7350620"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The STI, CMA TC Best Track Dataset includes track information for TCs in the WNP. Currently, this dataset provides </a:t>
            </a:r>
            <a:r>
              <a:rPr kumimoji="0" lang="en-US" altLang="zh-CN" sz="1600" b="0"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 set of TC scale dataset based on geostationary infrared satellite imagery (1980-2016)</a:t>
            </a:r>
            <a:r>
              <a:rPr kumimoji="0" lang="en-US" altLang="zh-CN" sz="1600" b="0"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 (Ying et al., 2014, Lu et al., 2017).</a:t>
            </a:r>
            <a:endParaRPr kumimoji="0" lang="zh-CN" altLang="en-US" sz="1600" b="0"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 name="矩形 8">
            <a:extLst>
              <a:ext uri="{FF2B5EF4-FFF2-40B4-BE49-F238E27FC236}">
                <a16:creationId xmlns:a16="http://schemas.microsoft.com/office/drawing/2014/main" id="{C028E1C2-227A-C8D2-01FA-7C51C87B3798}"/>
              </a:ext>
            </a:extLst>
          </p:cNvPr>
          <p:cNvSpPr/>
          <p:nvPr/>
        </p:nvSpPr>
        <p:spPr>
          <a:xfrm>
            <a:off x="7676258" y="2868047"/>
            <a:ext cx="4448454" cy="207733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Satellite Remote Sensing has become the most widely used method of estimating wind radii !</a:t>
            </a:r>
            <a:endParaRPr kumimoji="0" lang="zh-CN" alt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2" name="图片 11" descr="图片包含 游戏机, 电脑&#10;&#10;描述已自动生成">
            <a:extLst>
              <a:ext uri="{FF2B5EF4-FFF2-40B4-BE49-F238E27FC236}">
                <a16:creationId xmlns:a16="http://schemas.microsoft.com/office/drawing/2014/main" id="{BDCA3C3C-CF76-42F1-36A5-B764B4BFE3C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21130243">
            <a:off x="2565947" y="-221762"/>
            <a:ext cx="5568319" cy="7258751"/>
          </a:xfrm>
          <a:prstGeom prst="rect">
            <a:avLst/>
          </a:prstGeom>
        </p:spPr>
      </p:pic>
    </p:spTree>
    <p:extLst>
      <p:ext uri="{BB962C8B-B14F-4D97-AF65-F5344CB8AC3E}">
        <p14:creationId xmlns:p14="http://schemas.microsoft.com/office/powerpoint/2010/main" val="120210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0"/>
                                  </p:stCondLst>
                                  <p:childTnLst>
                                    <p:animRot by="21600000">
                                      <p:cBhvr>
                                        <p:cTn id="6" dur="20000" fill="hold"/>
                                        <p:tgtEl>
                                          <p:spTgt spid="2"/>
                                        </p:tgtEl>
                                        <p:attrNameLst>
                                          <p:attrName>3d.view.rotation.y</p:attrName>
                                        </p:attrNameLst>
                                      </p:cBhvr>
                                    </p:animRo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74B5"/>
            </a:gs>
            <a:gs pos="53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77B5F84E-528E-4599-A565-4BD377B64B48}"/>
              </a:ext>
            </a:extLst>
          </p:cNvPr>
          <p:cNvGrpSpPr/>
          <p:nvPr/>
        </p:nvGrpSpPr>
        <p:grpSpPr>
          <a:xfrm>
            <a:off x="0" y="-217191"/>
            <a:ext cx="12193588" cy="1436391"/>
            <a:chOff x="-1588" y="79375"/>
            <a:chExt cx="12193588" cy="1477963"/>
          </a:xfrm>
        </p:grpSpPr>
        <p:sp>
          <p:nvSpPr>
            <p:cNvPr id="36" name="任意形状 135">
              <a:extLst>
                <a:ext uri="{FF2B5EF4-FFF2-40B4-BE49-F238E27FC236}">
                  <a16:creationId xmlns:a16="http://schemas.microsoft.com/office/drawing/2014/main" id="{AD280E91-2831-425A-9FF0-1765A861F013}"/>
                </a:ext>
              </a:extLst>
            </p:cNvPr>
            <p:cNvSpPr/>
            <p:nvPr/>
          </p:nvSpPr>
          <p:spPr>
            <a:xfrm rot="16200000">
              <a:off x="743743" y="-429418"/>
              <a:ext cx="123825" cy="1614488"/>
            </a:xfrm>
            <a:custGeom>
              <a:avLst/>
              <a:gdLst>
                <a:gd name="connsiteX0" fmla="*/ 124792 w 124792"/>
                <a:gd name="connsiteY0" fmla="*/ 2 h 1615180"/>
                <a:gd name="connsiteX1" fmla="*/ 124792 w 124792"/>
                <a:gd name="connsiteY1" fmla="*/ 1615180 h 1615180"/>
                <a:gd name="connsiteX2" fmla="*/ 116959 w 124792"/>
                <a:gd name="connsiteY2" fmla="*/ 1589947 h 1615180"/>
                <a:gd name="connsiteX3" fmla="*/ 63113 w 124792"/>
                <a:gd name="connsiteY3" fmla="*/ 1490742 h 1615180"/>
                <a:gd name="connsiteX4" fmla="*/ 0 w 124792"/>
                <a:gd name="connsiteY4" fmla="*/ 1414249 h 1615180"/>
                <a:gd name="connsiteX5" fmla="*/ 0 w 124792"/>
                <a:gd name="connsiteY5" fmla="*/ 0 h 1615180"/>
                <a:gd name="connsiteX6" fmla="*/ 124792 w 124792"/>
                <a:gd name="connsiteY6" fmla="*/ 2 h 1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2" h="1615180">
                  <a:moveTo>
                    <a:pt x="124792" y="2"/>
                  </a:moveTo>
                  <a:lnTo>
                    <a:pt x="124792" y="1615180"/>
                  </a:lnTo>
                  <a:lnTo>
                    <a:pt x="116959" y="1589947"/>
                  </a:lnTo>
                  <a:cubicBezTo>
                    <a:pt x="102183" y="1555011"/>
                    <a:pt x="84103" y="1521813"/>
                    <a:pt x="63113" y="1490742"/>
                  </a:cubicBezTo>
                  <a:lnTo>
                    <a:pt x="0" y="1414249"/>
                  </a:lnTo>
                  <a:lnTo>
                    <a:pt x="0" y="0"/>
                  </a:lnTo>
                  <a:lnTo>
                    <a:pt x="124792" y="2"/>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任意形状 134">
              <a:extLst>
                <a:ext uri="{FF2B5EF4-FFF2-40B4-BE49-F238E27FC236}">
                  <a16:creationId xmlns:a16="http://schemas.microsoft.com/office/drawing/2014/main" id="{90DE13D9-7B54-4E0E-A54D-5CFE12445AEB}"/>
                </a:ext>
              </a:extLst>
            </p:cNvPr>
            <p:cNvSpPr/>
            <p:nvPr/>
          </p:nvSpPr>
          <p:spPr>
            <a:xfrm rot="16200000">
              <a:off x="595312" y="-38100"/>
              <a:ext cx="125413" cy="1319213"/>
            </a:xfrm>
            <a:custGeom>
              <a:avLst/>
              <a:gdLst>
                <a:gd name="connsiteX0" fmla="*/ 124792 w 124792"/>
                <a:gd name="connsiteY0" fmla="*/ 0 h 1319998"/>
                <a:gd name="connsiteX1" fmla="*/ 124792 w 124792"/>
                <a:gd name="connsiteY1" fmla="*/ 1319998 h 1319998"/>
                <a:gd name="connsiteX2" fmla="*/ 49528 w 124792"/>
                <a:gd name="connsiteY2" fmla="*/ 1279147 h 1319998"/>
                <a:gd name="connsiteX3" fmla="*/ 0 w 124792"/>
                <a:gd name="connsiteY3" fmla="*/ 1263772 h 1319998"/>
                <a:gd name="connsiteX4" fmla="*/ 0 w 124792"/>
                <a:gd name="connsiteY4" fmla="*/ 0 h 1319998"/>
                <a:gd name="connsiteX5" fmla="*/ 124792 w 124792"/>
                <a:gd name="connsiteY5" fmla="*/ 0 h 13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998">
                  <a:moveTo>
                    <a:pt x="124792" y="0"/>
                  </a:moveTo>
                  <a:lnTo>
                    <a:pt x="124792" y="1319998"/>
                  </a:lnTo>
                  <a:lnTo>
                    <a:pt x="49528" y="1279147"/>
                  </a:lnTo>
                  <a:lnTo>
                    <a:pt x="0" y="1263772"/>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任意形状 133">
              <a:extLst>
                <a:ext uri="{FF2B5EF4-FFF2-40B4-BE49-F238E27FC236}">
                  <a16:creationId xmlns:a16="http://schemas.microsoft.com/office/drawing/2014/main" id="{1A983AB0-6451-4C83-8E68-780527A9FAD3}"/>
                </a:ext>
              </a:extLst>
            </p:cNvPr>
            <p:cNvSpPr/>
            <p:nvPr/>
          </p:nvSpPr>
          <p:spPr>
            <a:xfrm rot="16200000">
              <a:off x="554832" y="242093"/>
              <a:ext cx="125412" cy="1238251"/>
            </a:xfrm>
            <a:custGeom>
              <a:avLst/>
              <a:gdLst>
                <a:gd name="connsiteX0" fmla="*/ 124792 w 124792"/>
                <a:gd name="connsiteY0" fmla="*/ 0 h 1239543"/>
                <a:gd name="connsiteX1" fmla="*/ 124792 w 124792"/>
                <a:gd name="connsiteY1" fmla="*/ 1239543 h 1239543"/>
                <a:gd name="connsiteX2" fmla="*/ 62397 w 124792"/>
                <a:gd name="connsiteY2" fmla="*/ 1233253 h 1239543"/>
                <a:gd name="connsiteX3" fmla="*/ 0 w 124792"/>
                <a:gd name="connsiteY3" fmla="*/ 1239543 h 1239543"/>
                <a:gd name="connsiteX4" fmla="*/ 0 w 124792"/>
                <a:gd name="connsiteY4" fmla="*/ 0 h 1239543"/>
                <a:gd name="connsiteX5" fmla="*/ 124792 w 124792"/>
                <a:gd name="connsiteY5" fmla="*/ 0 h 12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239543">
                  <a:moveTo>
                    <a:pt x="124792" y="0"/>
                  </a:moveTo>
                  <a:lnTo>
                    <a:pt x="124792" y="1239543"/>
                  </a:lnTo>
                  <a:lnTo>
                    <a:pt x="62397" y="1233253"/>
                  </a:lnTo>
                  <a:lnTo>
                    <a:pt x="0" y="123954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任意形状 132">
              <a:extLst>
                <a:ext uri="{FF2B5EF4-FFF2-40B4-BE49-F238E27FC236}">
                  <a16:creationId xmlns:a16="http://schemas.microsoft.com/office/drawing/2014/main" id="{BEA126F8-8210-42AD-AAE6-7C81C24BF8E1}"/>
                </a:ext>
              </a:extLst>
            </p:cNvPr>
            <p:cNvSpPr/>
            <p:nvPr/>
          </p:nvSpPr>
          <p:spPr>
            <a:xfrm rot="16200000">
              <a:off x="596106" y="440531"/>
              <a:ext cx="123825" cy="1319213"/>
            </a:xfrm>
            <a:custGeom>
              <a:avLst/>
              <a:gdLst>
                <a:gd name="connsiteX0" fmla="*/ 124792 w 124792"/>
                <a:gd name="connsiteY0" fmla="*/ 0 h 1319323"/>
                <a:gd name="connsiteX1" fmla="*/ 124792 w 124792"/>
                <a:gd name="connsiteY1" fmla="*/ 1263386 h 1319323"/>
                <a:gd name="connsiteX2" fmla="*/ 74020 w 124792"/>
                <a:gd name="connsiteY2" fmla="*/ 1279147 h 1319323"/>
                <a:gd name="connsiteX3" fmla="*/ 0 w 124792"/>
                <a:gd name="connsiteY3" fmla="*/ 1319323 h 1319323"/>
                <a:gd name="connsiteX4" fmla="*/ 0 w 124792"/>
                <a:gd name="connsiteY4" fmla="*/ 0 h 1319323"/>
                <a:gd name="connsiteX5" fmla="*/ 124792 w 124792"/>
                <a:gd name="connsiteY5" fmla="*/ 0 h 13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323">
                  <a:moveTo>
                    <a:pt x="124792" y="0"/>
                  </a:moveTo>
                  <a:lnTo>
                    <a:pt x="124792" y="1263386"/>
                  </a:lnTo>
                  <a:lnTo>
                    <a:pt x="74020" y="1279147"/>
                  </a:lnTo>
                  <a:lnTo>
                    <a:pt x="0" y="131932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任意形状 131">
              <a:extLst>
                <a:ext uri="{FF2B5EF4-FFF2-40B4-BE49-F238E27FC236}">
                  <a16:creationId xmlns:a16="http://schemas.microsoft.com/office/drawing/2014/main" id="{87999705-2284-40B3-B52E-8178118AAB7F}"/>
                </a:ext>
              </a:extLst>
            </p:cNvPr>
            <p:cNvSpPr/>
            <p:nvPr/>
          </p:nvSpPr>
          <p:spPr>
            <a:xfrm rot="16200000">
              <a:off x="734218" y="540544"/>
              <a:ext cx="125413" cy="1597026"/>
            </a:xfrm>
            <a:custGeom>
              <a:avLst/>
              <a:gdLst>
                <a:gd name="connsiteX0" fmla="*/ 124793 w 124793"/>
                <a:gd name="connsiteY0" fmla="*/ 0 h 1596957"/>
                <a:gd name="connsiteX1" fmla="*/ 124793 w 124793"/>
                <a:gd name="connsiteY1" fmla="*/ 1407391 h 1596957"/>
                <a:gd name="connsiteX2" fmla="*/ 56022 w 124793"/>
                <a:gd name="connsiteY2" fmla="*/ 1490742 h 1596957"/>
                <a:gd name="connsiteX3" fmla="*/ 2176 w 124793"/>
                <a:gd name="connsiteY3" fmla="*/ 1589947 h 1596957"/>
                <a:gd name="connsiteX4" fmla="*/ 0 w 124793"/>
                <a:gd name="connsiteY4" fmla="*/ 1596957 h 1596957"/>
                <a:gd name="connsiteX5" fmla="*/ 1 w 124793"/>
                <a:gd name="connsiteY5" fmla="*/ 0 h 1596957"/>
                <a:gd name="connsiteX6" fmla="*/ 124793 w 124793"/>
                <a:gd name="connsiteY6" fmla="*/ 0 h 15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3" h="1596957">
                  <a:moveTo>
                    <a:pt x="124793" y="0"/>
                  </a:moveTo>
                  <a:lnTo>
                    <a:pt x="124793" y="1407391"/>
                  </a:lnTo>
                  <a:lnTo>
                    <a:pt x="56022" y="1490742"/>
                  </a:lnTo>
                  <a:cubicBezTo>
                    <a:pt x="35032" y="1521813"/>
                    <a:pt x="16952" y="1555011"/>
                    <a:pt x="2176" y="1589947"/>
                  </a:cubicBezTo>
                  <a:lnTo>
                    <a:pt x="0" y="1596957"/>
                  </a:lnTo>
                  <a:lnTo>
                    <a:pt x="1" y="0"/>
                  </a:lnTo>
                  <a:lnTo>
                    <a:pt x="124793"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5" name="组合 44">
              <a:extLst>
                <a:ext uri="{FF2B5EF4-FFF2-40B4-BE49-F238E27FC236}">
                  <a16:creationId xmlns:a16="http://schemas.microsoft.com/office/drawing/2014/main" id="{2507E356-BFF6-44EB-8ECB-ED77F3014010}"/>
                </a:ext>
              </a:extLst>
            </p:cNvPr>
            <p:cNvGrpSpPr/>
            <p:nvPr/>
          </p:nvGrpSpPr>
          <p:grpSpPr>
            <a:xfrm>
              <a:off x="1382713" y="79375"/>
              <a:ext cx="10809287" cy="1477963"/>
              <a:chOff x="1382713" y="79375"/>
              <a:chExt cx="10809287" cy="1477963"/>
            </a:xfrm>
          </p:grpSpPr>
          <p:sp>
            <p:nvSpPr>
              <p:cNvPr id="46" name="任意形状 156">
                <a:extLst>
                  <a:ext uri="{FF2B5EF4-FFF2-40B4-BE49-F238E27FC236}">
                    <a16:creationId xmlns:a16="http://schemas.microsoft.com/office/drawing/2014/main" id="{EA9F76A8-165C-4D7F-A6F9-7C5C48ADA12B}"/>
                  </a:ext>
                </a:extLst>
              </p:cNvPr>
              <p:cNvSpPr/>
              <p:nvPr/>
            </p:nvSpPr>
            <p:spPr>
              <a:xfrm rot="10800000">
                <a:off x="8374063" y="79375"/>
                <a:ext cx="657225" cy="236538"/>
              </a:xfrm>
              <a:custGeom>
                <a:avLst/>
                <a:gdLst>
                  <a:gd name="connsiteX0" fmla="*/ 404366 w 656792"/>
                  <a:gd name="connsiteY0" fmla="*/ 235639 h 235639"/>
                  <a:gd name="connsiteX1" fmla="*/ 0 w 656792"/>
                  <a:gd name="connsiteY1" fmla="*/ 235639 h 235639"/>
                  <a:gd name="connsiteX2" fmla="*/ 252426 w 656792"/>
                  <a:gd name="connsiteY2" fmla="*/ 0 h 235639"/>
                  <a:gd name="connsiteX3" fmla="*/ 656792 w 656792"/>
                  <a:gd name="connsiteY3" fmla="*/ 0 h 235639"/>
                  <a:gd name="connsiteX4" fmla="*/ 404366 w 656792"/>
                  <a:gd name="connsiteY4" fmla="*/ 235639 h 2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92" h="235639">
                    <a:moveTo>
                      <a:pt x="404366" y="235639"/>
                    </a:moveTo>
                    <a:lnTo>
                      <a:pt x="0" y="235639"/>
                    </a:lnTo>
                    <a:lnTo>
                      <a:pt x="252426" y="0"/>
                    </a:lnTo>
                    <a:lnTo>
                      <a:pt x="656792" y="0"/>
                    </a:lnTo>
                    <a:lnTo>
                      <a:pt x="404366" y="235639"/>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7" name="组合 46">
                <a:extLst>
                  <a:ext uri="{FF2B5EF4-FFF2-40B4-BE49-F238E27FC236}">
                    <a16:creationId xmlns:a16="http://schemas.microsoft.com/office/drawing/2014/main" id="{3339FAB0-F477-43D0-86A1-CA41C2A85288}"/>
                  </a:ext>
                </a:extLst>
              </p:cNvPr>
              <p:cNvGrpSpPr/>
              <p:nvPr/>
            </p:nvGrpSpPr>
            <p:grpSpPr>
              <a:xfrm>
                <a:off x="1382713" y="315913"/>
                <a:ext cx="10809287" cy="1241425"/>
                <a:chOff x="1382713" y="315913"/>
                <a:chExt cx="10809287" cy="1241425"/>
              </a:xfrm>
            </p:grpSpPr>
            <p:sp>
              <p:nvSpPr>
                <p:cNvPr id="48" name="任意形状 152">
                  <a:extLst>
                    <a:ext uri="{FF2B5EF4-FFF2-40B4-BE49-F238E27FC236}">
                      <a16:creationId xmlns:a16="http://schemas.microsoft.com/office/drawing/2014/main" id="{B47C1A70-AA79-431B-9FBD-A211B2A53DF6}"/>
                    </a:ext>
                  </a:extLst>
                </p:cNvPr>
                <p:cNvSpPr/>
                <p:nvPr/>
              </p:nvSpPr>
              <p:spPr>
                <a:xfrm rot="10800000">
                  <a:off x="1382713" y="315913"/>
                  <a:ext cx="6991350" cy="1085850"/>
                </a:xfrm>
                <a:custGeom>
                  <a:avLst/>
                  <a:gdLst>
                    <a:gd name="connsiteX0" fmla="*/ 6448497 w 6991631"/>
                    <a:gd name="connsiteY0" fmla="*/ 1086268 h 1086268"/>
                    <a:gd name="connsiteX1" fmla="*/ 0 w 6991631"/>
                    <a:gd name="connsiteY1" fmla="*/ 1086268 h 1086268"/>
                    <a:gd name="connsiteX2" fmla="*/ 1163654 w 6991631"/>
                    <a:gd name="connsiteY2" fmla="*/ 0 h 1086268"/>
                    <a:gd name="connsiteX3" fmla="*/ 6448497 w 6991631"/>
                    <a:gd name="connsiteY3" fmla="*/ 0 h 1086268"/>
                    <a:gd name="connsiteX4" fmla="*/ 6991631 w 6991631"/>
                    <a:gd name="connsiteY4" fmla="*/ 543134 h 1086268"/>
                    <a:gd name="connsiteX5" fmla="*/ 6448497 w 6991631"/>
                    <a:gd name="connsiteY5" fmla="*/ 1086268 h 10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631" h="1086268">
                      <a:moveTo>
                        <a:pt x="6448497" y="1086268"/>
                      </a:moveTo>
                      <a:lnTo>
                        <a:pt x="0" y="1086268"/>
                      </a:lnTo>
                      <a:lnTo>
                        <a:pt x="1163654" y="0"/>
                      </a:lnTo>
                      <a:lnTo>
                        <a:pt x="6448497" y="0"/>
                      </a:lnTo>
                      <a:cubicBezTo>
                        <a:pt x="6748462" y="0"/>
                        <a:pt x="6991631" y="243169"/>
                        <a:pt x="6991631" y="543134"/>
                      </a:cubicBezTo>
                      <a:cubicBezTo>
                        <a:pt x="6991631" y="843099"/>
                        <a:pt x="6748462" y="1086268"/>
                        <a:pt x="6448497" y="1086268"/>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文本框 49">
                  <a:extLst>
                    <a:ext uri="{FF2B5EF4-FFF2-40B4-BE49-F238E27FC236}">
                      <a16:creationId xmlns:a16="http://schemas.microsoft.com/office/drawing/2014/main" id="{9E0E8C88-F2FC-4D2C-9F47-513F8A1969A2}"/>
                    </a:ext>
                  </a:extLst>
                </p:cNvPr>
                <p:cNvSpPr txBox="1"/>
                <p:nvPr/>
              </p:nvSpPr>
              <p:spPr>
                <a:xfrm>
                  <a:off x="1822450" y="582613"/>
                  <a:ext cx="390525"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宋体" panose="02010600030101010101" pitchFamily="2" charset="-122"/>
                    <a:cs typeface="宋体" panose="02010600030101010101" pitchFamily="2" charset="-122"/>
                  </a:endParaRPr>
                </a:p>
              </p:txBody>
            </p:sp>
            <p:sp>
              <p:nvSpPr>
                <p:cNvPr id="52" name="任意形状 157">
                  <a:extLst>
                    <a:ext uri="{FF2B5EF4-FFF2-40B4-BE49-F238E27FC236}">
                      <a16:creationId xmlns:a16="http://schemas.microsoft.com/office/drawing/2014/main" id="{A405A89E-CCE3-42DD-BB8E-64F9C44CA1D2}"/>
                    </a:ext>
                  </a:extLst>
                </p:cNvPr>
                <p:cNvSpPr/>
                <p:nvPr/>
              </p:nvSpPr>
              <p:spPr>
                <a:xfrm rot="10800000">
                  <a:off x="7615238" y="315913"/>
                  <a:ext cx="4576762" cy="1085850"/>
                </a:xfrm>
                <a:custGeom>
                  <a:avLst/>
                  <a:gdLst>
                    <a:gd name="connsiteX0" fmla="*/ 3412957 w 4576611"/>
                    <a:gd name="connsiteY0" fmla="*/ 1086268 h 1086268"/>
                    <a:gd name="connsiteX1" fmla="*/ 0 w 4576611"/>
                    <a:gd name="connsiteY1" fmla="*/ 1086268 h 1086268"/>
                    <a:gd name="connsiteX2" fmla="*/ 0 w 4576611"/>
                    <a:gd name="connsiteY2" fmla="*/ 0 h 1086268"/>
                    <a:gd name="connsiteX3" fmla="*/ 4576611 w 4576611"/>
                    <a:gd name="connsiteY3" fmla="*/ 0 h 1086268"/>
                    <a:gd name="connsiteX4" fmla="*/ 3412957 w 4576611"/>
                    <a:gd name="connsiteY4" fmla="*/ 1086268 h 108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611" h="1086268">
                      <a:moveTo>
                        <a:pt x="3412957" y="1086268"/>
                      </a:moveTo>
                      <a:lnTo>
                        <a:pt x="0" y="1086268"/>
                      </a:lnTo>
                      <a:lnTo>
                        <a:pt x="0" y="0"/>
                      </a:lnTo>
                      <a:lnTo>
                        <a:pt x="4576611" y="0"/>
                      </a:lnTo>
                      <a:lnTo>
                        <a:pt x="3412957" y="1086268"/>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任意形状 158">
                  <a:extLst>
                    <a:ext uri="{FF2B5EF4-FFF2-40B4-BE49-F238E27FC236}">
                      <a16:creationId xmlns:a16="http://schemas.microsoft.com/office/drawing/2014/main" id="{F48BF60E-D11C-42B0-ADA5-C179ABB43F58}"/>
                    </a:ext>
                  </a:extLst>
                </p:cNvPr>
                <p:cNvSpPr/>
                <p:nvPr/>
              </p:nvSpPr>
              <p:spPr>
                <a:xfrm rot="10800000">
                  <a:off x="7043738" y="1401763"/>
                  <a:ext cx="571500" cy="155575"/>
                </a:xfrm>
                <a:custGeom>
                  <a:avLst/>
                  <a:gdLst>
                    <a:gd name="connsiteX0" fmla="*/ 404366 w 570981"/>
                    <a:gd name="connsiteY0" fmla="*/ 155535 h 155535"/>
                    <a:gd name="connsiteX1" fmla="*/ 0 w 570981"/>
                    <a:gd name="connsiteY1" fmla="*/ 155535 h 155535"/>
                    <a:gd name="connsiteX2" fmla="*/ 166615 w 570981"/>
                    <a:gd name="connsiteY2" fmla="*/ 0 h 155535"/>
                    <a:gd name="connsiteX3" fmla="*/ 570981 w 570981"/>
                    <a:gd name="connsiteY3" fmla="*/ 0 h 155535"/>
                    <a:gd name="connsiteX4" fmla="*/ 404366 w 570981"/>
                    <a:gd name="connsiteY4" fmla="*/ 155535 h 15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1" h="155535">
                      <a:moveTo>
                        <a:pt x="404366" y="155535"/>
                      </a:moveTo>
                      <a:lnTo>
                        <a:pt x="0" y="155535"/>
                      </a:lnTo>
                      <a:lnTo>
                        <a:pt x="166615" y="0"/>
                      </a:lnTo>
                      <a:lnTo>
                        <a:pt x="570981" y="0"/>
                      </a:lnTo>
                      <a:lnTo>
                        <a:pt x="404366" y="155535"/>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sp>
        <p:nvSpPr>
          <p:cNvPr id="2" name="文本框 1">
            <a:extLst>
              <a:ext uri="{FF2B5EF4-FFF2-40B4-BE49-F238E27FC236}">
                <a16:creationId xmlns:a16="http://schemas.microsoft.com/office/drawing/2014/main" id="{9D2A4A77-B59F-46C9-BB33-89CEA39E9052}"/>
              </a:ext>
            </a:extLst>
          </p:cNvPr>
          <p:cNvSpPr txBox="1"/>
          <p:nvPr/>
        </p:nvSpPr>
        <p:spPr>
          <a:xfrm>
            <a:off x="0" y="1141089"/>
            <a:ext cx="12192000" cy="2031325"/>
          </a:xfrm>
          <a:prstGeom prst="rect">
            <a:avLst/>
          </a:prstGeom>
          <a:noFill/>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zh-CN" sz="1800" b="1" i="0" u="none" strike="noStrike" kern="1200" cap="none" spc="0" normalizeH="0" baseline="0" noProof="0" dirty="0" err="1">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Scatterometers</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 are primary sources of surface winds for TC forecast operations. Due to </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rainfall attenuation and signal saturation</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1800" b="1" i="0" u="none" strike="noStrike" kern="1200" cap="none" spc="0" normalizeH="0" baseline="0" noProof="0" dirty="0" err="1">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Scatterometers</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 can only provide maximum wind speeds in the eyewall region of most TCs in the range of </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60-70kts.</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(Brennan et al., 2009; </a:t>
            </a:r>
            <a:r>
              <a:rPr kumimoji="0" lang="en-US" altLang="zh-CN" sz="1800" b="1" i="0" u="none" strike="noStrike" kern="1200" cap="none" spc="0" normalizeH="0" baseline="0" noProof="0" dirty="0" err="1">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Ricciardulli</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Wentz, 2015;  </a:t>
            </a:r>
            <a:r>
              <a:rPr kumimoji="0" lang="en-US" altLang="zh-CN" sz="1800" b="1" i="0" u="none" strike="noStrike" kern="1200" cap="none" spc="0" normalizeH="0" baseline="0" noProof="0" dirty="0" err="1">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Stoffelen</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 et al.,2017a)</a:t>
            </a:r>
          </a:p>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 al., 2017a)).</a:t>
            </a:r>
            <a:endParaRPr kumimoji="0" lang="zh-CN" alt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18616B7C-B76F-2E26-7534-169608CF1A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809" y="2399736"/>
            <a:ext cx="5057306" cy="4445571"/>
          </a:xfrm>
          <a:prstGeom prst="rect">
            <a:avLst/>
          </a:prstGeom>
        </p:spPr>
      </p:pic>
      <p:grpSp>
        <p:nvGrpSpPr>
          <p:cNvPr id="4" name="组合 3">
            <a:extLst>
              <a:ext uri="{FF2B5EF4-FFF2-40B4-BE49-F238E27FC236}">
                <a16:creationId xmlns:a16="http://schemas.microsoft.com/office/drawing/2014/main" id="{7C282799-1451-1310-925D-F32EA2CC4C6E}"/>
              </a:ext>
            </a:extLst>
          </p:cNvPr>
          <p:cNvGrpSpPr/>
          <p:nvPr/>
        </p:nvGrpSpPr>
        <p:grpSpPr>
          <a:xfrm>
            <a:off x="5128925" y="2428469"/>
            <a:ext cx="7286926" cy="4416838"/>
            <a:chOff x="3921316" y="1918023"/>
            <a:chExt cx="8683721" cy="5381592"/>
          </a:xfrm>
        </p:grpSpPr>
        <p:pic>
          <p:nvPicPr>
            <p:cNvPr id="5" name="图片 4" descr="图表&#10;&#10;描述已自动生成">
              <a:extLst>
                <a:ext uri="{FF2B5EF4-FFF2-40B4-BE49-F238E27FC236}">
                  <a16:creationId xmlns:a16="http://schemas.microsoft.com/office/drawing/2014/main" id="{AC7DC5AA-B46C-CB15-06DB-5F6281C6D42E}"/>
                </a:ext>
              </a:extLst>
            </p:cNvPr>
            <p:cNvPicPr>
              <a:picLocks noChangeAspect="1"/>
            </p:cNvPicPr>
            <p:nvPr/>
          </p:nvPicPr>
          <p:blipFill>
            <a:blip r:embed="rId3"/>
            <a:stretch>
              <a:fillRect/>
            </a:stretch>
          </p:blipFill>
          <p:spPr>
            <a:xfrm>
              <a:off x="3921316" y="1918023"/>
              <a:ext cx="8333592" cy="5275581"/>
            </a:xfrm>
            <a:prstGeom prst="rect">
              <a:avLst/>
            </a:prstGeom>
          </p:spPr>
        </p:pic>
        <p:sp>
          <p:nvSpPr>
            <p:cNvPr id="6" name="矩形 5">
              <a:extLst>
                <a:ext uri="{FF2B5EF4-FFF2-40B4-BE49-F238E27FC236}">
                  <a16:creationId xmlns:a16="http://schemas.microsoft.com/office/drawing/2014/main" id="{62812166-C9D3-D132-6849-A336181DA27E}"/>
                </a:ext>
              </a:extLst>
            </p:cNvPr>
            <p:cNvSpPr/>
            <p:nvPr/>
          </p:nvSpPr>
          <p:spPr>
            <a:xfrm>
              <a:off x="10120492" y="6877528"/>
              <a:ext cx="2484545" cy="42208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600" b="1" i="0" u="none" strike="noStrike" kern="12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Knaff</a:t>
              </a:r>
              <a:r>
                <a:rPr kumimoji="0" lang="en-US" altLang="zh-CN" sz="1600" b="1" i="0" u="none" strike="noStrike" kern="1200" cap="none" spc="0" normalizeH="0" baseline="0" noProof="0" dirty="0">
                  <a:ln>
                    <a:noFill/>
                  </a:ln>
                  <a:solidFill>
                    <a:srgbClr val="242021"/>
                  </a:solidFill>
                  <a:effectLst/>
                  <a:uLnTx/>
                  <a:uFillTx/>
                  <a:latin typeface="Times New Roman" panose="02020603050405020304" pitchFamily="18" charset="0"/>
                  <a:ea typeface="宋体" panose="02010600030101010101" pitchFamily="2" charset="-122"/>
                  <a:cs typeface="Times New Roman" panose="02020603050405020304" pitchFamily="18" charset="0"/>
                </a:rPr>
                <a:t> et al. 2021</a:t>
              </a:r>
              <a:r>
                <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600"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mc:AlternateContent xmlns:mc="http://schemas.openxmlformats.org/markup-compatibility/2006">
        <mc:Choice xmlns:am3d="http://schemas.microsoft.com/office/drawing/2017/model3d" Requires="am3d">
          <p:graphicFrame>
            <p:nvGraphicFramePr>
              <p:cNvPr id="7" name="3D 模型 6">
                <a:extLst>
                  <a:ext uri="{FF2B5EF4-FFF2-40B4-BE49-F238E27FC236}">
                    <a16:creationId xmlns:a16="http://schemas.microsoft.com/office/drawing/2014/main" id="{555952E8-31F1-034A-D942-47EA07C33705}"/>
                  </a:ext>
                </a:extLst>
              </p:cNvPr>
              <p:cNvGraphicFramePr>
                <a:graphicFrameLocks noChangeAspect="1"/>
              </p:cNvGraphicFramePr>
              <p:nvPr/>
            </p:nvGraphicFramePr>
            <p:xfrm>
              <a:off x="10315228" y="120354"/>
              <a:ext cx="1686981" cy="824250"/>
            </p:xfrm>
            <a:graphic>
              <a:graphicData uri="http://schemas.microsoft.com/office/drawing/2017/model3d">
                <am3d:model3d r:embed="rId4">
                  <am3d:spPr>
                    <a:xfrm>
                      <a:off x="0" y="0"/>
                      <a:ext cx="1686981" cy="824250"/>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5"/>
                  </am3d:raster>
                  <am3d:objViewport viewportSz="26181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模型 6">
                <a:extLst>
                  <a:ext uri="{FF2B5EF4-FFF2-40B4-BE49-F238E27FC236}">
                    <a16:creationId xmlns:a16="http://schemas.microsoft.com/office/drawing/2014/main" id="{555952E8-31F1-034A-D942-47EA07C33705}"/>
                  </a:ext>
                </a:extLst>
              </p:cNvPr>
              <p:cNvPicPr>
                <a:picLocks noGrp="1" noRot="1" noChangeAspect="1" noMove="1" noResize="1" noEditPoints="1" noAdjustHandles="1" noChangeArrowheads="1" noChangeShapeType="1" noCrop="1"/>
              </p:cNvPicPr>
              <p:nvPr/>
            </p:nvPicPr>
            <p:blipFill>
              <a:blip r:embed="rId5"/>
              <a:stretch>
                <a:fillRect/>
              </a:stretch>
            </p:blipFill>
            <p:spPr>
              <a:xfrm>
                <a:off x="10315228" y="120354"/>
                <a:ext cx="1686981" cy="824250"/>
              </a:xfrm>
              <a:prstGeom prst="rect">
                <a:avLst/>
              </a:prstGeom>
            </p:spPr>
          </p:pic>
        </mc:Fallback>
      </mc:AlternateContent>
      <p:sp>
        <p:nvSpPr>
          <p:cNvPr id="8" name="矩形 7">
            <a:extLst>
              <a:ext uri="{FF2B5EF4-FFF2-40B4-BE49-F238E27FC236}">
                <a16:creationId xmlns:a16="http://schemas.microsoft.com/office/drawing/2014/main" id="{D0D90137-7E8E-4069-2891-F5488DF033E2}"/>
              </a:ext>
            </a:extLst>
          </p:cNvPr>
          <p:cNvSpPr/>
          <p:nvPr/>
        </p:nvSpPr>
        <p:spPr>
          <a:xfrm>
            <a:off x="1" y="1118912"/>
            <a:ext cx="12166410" cy="125864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文本框 8">
            <a:extLst>
              <a:ext uri="{FF2B5EF4-FFF2-40B4-BE49-F238E27FC236}">
                <a16:creationId xmlns:a16="http://schemas.microsoft.com/office/drawing/2014/main" id="{CBD232D4-485A-C12C-2EF1-989774FC65A2}"/>
              </a:ext>
            </a:extLst>
          </p:cNvPr>
          <p:cNvSpPr txBox="1"/>
          <p:nvPr/>
        </p:nvSpPr>
        <p:spPr>
          <a:xfrm>
            <a:off x="1637609" y="243361"/>
            <a:ext cx="5287748"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Background and motivation</a:t>
            </a:r>
            <a:endParaRPr kumimoji="0" lang="zh-C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文本框 9">
            <a:extLst>
              <a:ext uri="{FF2B5EF4-FFF2-40B4-BE49-F238E27FC236}">
                <a16:creationId xmlns:a16="http://schemas.microsoft.com/office/drawing/2014/main" id="{C3C2596D-4EF0-CDE6-A70A-88FC516AC72B}"/>
              </a:ext>
            </a:extLst>
          </p:cNvPr>
          <p:cNvSpPr txBox="1"/>
          <p:nvPr/>
        </p:nvSpPr>
        <p:spPr>
          <a:xfrm>
            <a:off x="7109081" y="5576115"/>
            <a:ext cx="1946306"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Ku-band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3" name="文本框 12">
            <a:extLst>
              <a:ext uri="{FF2B5EF4-FFF2-40B4-BE49-F238E27FC236}">
                <a16:creationId xmlns:a16="http://schemas.microsoft.com/office/drawing/2014/main" id="{C7324976-A6C2-B30C-1FF1-2A3C77ED1DD8}"/>
              </a:ext>
            </a:extLst>
          </p:cNvPr>
          <p:cNvSpPr txBox="1"/>
          <p:nvPr/>
        </p:nvSpPr>
        <p:spPr>
          <a:xfrm>
            <a:off x="10735909" y="5576115"/>
            <a:ext cx="1946306"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C-band</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39181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1000"/>
                                  </p:stCondLst>
                                  <p:childTnLst>
                                    <p:animRot by="21600000">
                                      <p:cBhvr>
                                        <p:cTn id="6" dur="20000" fill="hold"/>
                                        <p:tgtEl>
                                          <p:spTgt spid="7"/>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74B5"/>
            </a:gs>
            <a:gs pos="53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77B5F84E-528E-4599-A565-4BD377B64B48}"/>
              </a:ext>
            </a:extLst>
          </p:cNvPr>
          <p:cNvGrpSpPr/>
          <p:nvPr/>
        </p:nvGrpSpPr>
        <p:grpSpPr>
          <a:xfrm>
            <a:off x="0" y="-185717"/>
            <a:ext cx="12193588" cy="1436391"/>
            <a:chOff x="-1588" y="79375"/>
            <a:chExt cx="12193588" cy="1477963"/>
          </a:xfrm>
        </p:grpSpPr>
        <p:sp>
          <p:nvSpPr>
            <p:cNvPr id="36" name="任意形状 135">
              <a:extLst>
                <a:ext uri="{FF2B5EF4-FFF2-40B4-BE49-F238E27FC236}">
                  <a16:creationId xmlns:a16="http://schemas.microsoft.com/office/drawing/2014/main" id="{AD280E91-2831-425A-9FF0-1765A861F013}"/>
                </a:ext>
              </a:extLst>
            </p:cNvPr>
            <p:cNvSpPr/>
            <p:nvPr/>
          </p:nvSpPr>
          <p:spPr>
            <a:xfrm rot="16200000">
              <a:off x="743743" y="-429418"/>
              <a:ext cx="123825" cy="1614488"/>
            </a:xfrm>
            <a:custGeom>
              <a:avLst/>
              <a:gdLst>
                <a:gd name="connsiteX0" fmla="*/ 124792 w 124792"/>
                <a:gd name="connsiteY0" fmla="*/ 2 h 1615180"/>
                <a:gd name="connsiteX1" fmla="*/ 124792 w 124792"/>
                <a:gd name="connsiteY1" fmla="*/ 1615180 h 1615180"/>
                <a:gd name="connsiteX2" fmla="*/ 116959 w 124792"/>
                <a:gd name="connsiteY2" fmla="*/ 1589947 h 1615180"/>
                <a:gd name="connsiteX3" fmla="*/ 63113 w 124792"/>
                <a:gd name="connsiteY3" fmla="*/ 1490742 h 1615180"/>
                <a:gd name="connsiteX4" fmla="*/ 0 w 124792"/>
                <a:gd name="connsiteY4" fmla="*/ 1414249 h 1615180"/>
                <a:gd name="connsiteX5" fmla="*/ 0 w 124792"/>
                <a:gd name="connsiteY5" fmla="*/ 0 h 1615180"/>
                <a:gd name="connsiteX6" fmla="*/ 124792 w 124792"/>
                <a:gd name="connsiteY6" fmla="*/ 2 h 1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2" h="1615180">
                  <a:moveTo>
                    <a:pt x="124792" y="2"/>
                  </a:moveTo>
                  <a:lnTo>
                    <a:pt x="124792" y="1615180"/>
                  </a:lnTo>
                  <a:lnTo>
                    <a:pt x="116959" y="1589947"/>
                  </a:lnTo>
                  <a:cubicBezTo>
                    <a:pt x="102183" y="1555011"/>
                    <a:pt x="84103" y="1521813"/>
                    <a:pt x="63113" y="1490742"/>
                  </a:cubicBezTo>
                  <a:lnTo>
                    <a:pt x="0" y="1414249"/>
                  </a:lnTo>
                  <a:lnTo>
                    <a:pt x="0" y="0"/>
                  </a:lnTo>
                  <a:lnTo>
                    <a:pt x="124792" y="2"/>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任意形状 134">
              <a:extLst>
                <a:ext uri="{FF2B5EF4-FFF2-40B4-BE49-F238E27FC236}">
                  <a16:creationId xmlns:a16="http://schemas.microsoft.com/office/drawing/2014/main" id="{90DE13D9-7B54-4E0E-A54D-5CFE12445AEB}"/>
                </a:ext>
              </a:extLst>
            </p:cNvPr>
            <p:cNvSpPr/>
            <p:nvPr/>
          </p:nvSpPr>
          <p:spPr>
            <a:xfrm rot="16200000">
              <a:off x="595312" y="-38100"/>
              <a:ext cx="125413" cy="1319213"/>
            </a:xfrm>
            <a:custGeom>
              <a:avLst/>
              <a:gdLst>
                <a:gd name="connsiteX0" fmla="*/ 124792 w 124792"/>
                <a:gd name="connsiteY0" fmla="*/ 0 h 1319998"/>
                <a:gd name="connsiteX1" fmla="*/ 124792 w 124792"/>
                <a:gd name="connsiteY1" fmla="*/ 1319998 h 1319998"/>
                <a:gd name="connsiteX2" fmla="*/ 49528 w 124792"/>
                <a:gd name="connsiteY2" fmla="*/ 1279147 h 1319998"/>
                <a:gd name="connsiteX3" fmla="*/ 0 w 124792"/>
                <a:gd name="connsiteY3" fmla="*/ 1263772 h 1319998"/>
                <a:gd name="connsiteX4" fmla="*/ 0 w 124792"/>
                <a:gd name="connsiteY4" fmla="*/ 0 h 1319998"/>
                <a:gd name="connsiteX5" fmla="*/ 124792 w 124792"/>
                <a:gd name="connsiteY5" fmla="*/ 0 h 13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998">
                  <a:moveTo>
                    <a:pt x="124792" y="0"/>
                  </a:moveTo>
                  <a:lnTo>
                    <a:pt x="124792" y="1319998"/>
                  </a:lnTo>
                  <a:lnTo>
                    <a:pt x="49528" y="1279147"/>
                  </a:lnTo>
                  <a:lnTo>
                    <a:pt x="0" y="1263772"/>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任意形状 133">
              <a:extLst>
                <a:ext uri="{FF2B5EF4-FFF2-40B4-BE49-F238E27FC236}">
                  <a16:creationId xmlns:a16="http://schemas.microsoft.com/office/drawing/2014/main" id="{1A983AB0-6451-4C83-8E68-780527A9FAD3}"/>
                </a:ext>
              </a:extLst>
            </p:cNvPr>
            <p:cNvSpPr/>
            <p:nvPr/>
          </p:nvSpPr>
          <p:spPr>
            <a:xfrm rot="16200000">
              <a:off x="554832" y="242093"/>
              <a:ext cx="125412" cy="1238251"/>
            </a:xfrm>
            <a:custGeom>
              <a:avLst/>
              <a:gdLst>
                <a:gd name="connsiteX0" fmla="*/ 124792 w 124792"/>
                <a:gd name="connsiteY0" fmla="*/ 0 h 1239543"/>
                <a:gd name="connsiteX1" fmla="*/ 124792 w 124792"/>
                <a:gd name="connsiteY1" fmla="*/ 1239543 h 1239543"/>
                <a:gd name="connsiteX2" fmla="*/ 62397 w 124792"/>
                <a:gd name="connsiteY2" fmla="*/ 1233253 h 1239543"/>
                <a:gd name="connsiteX3" fmla="*/ 0 w 124792"/>
                <a:gd name="connsiteY3" fmla="*/ 1239543 h 1239543"/>
                <a:gd name="connsiteX4" fmla="*/ 0 w 124792"/>
                <a:gd name="connsiteY4" fmla="*/ 0 h 1239543"/>
                <a:gd name="connsiteX5" fmla="*/ 124792 w 124792"/>
                <a:gd name="connsiteY5" fmla="*/ 0 h 12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239543">
                  <a:moveTo>
                    <a:pt x="124792" y="0"/>
                  </a:moveTo>
                  <a:lnTo>
                    <a:pt x="124792" y="1239543"/>
                  </a:lnTo>
                  <a:lnTo>
                    <a:pt x="62397" y="1233253"/>
                  </a:lnTo>
                  <a:lnTo>
                    <a:pt x="0" y="123954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任意形状 132">
              <a:extLst>
                <a:ext uri="{FF2B5EF4-FFF2-40B4-BE49-F238E27FC236}">
                  <a16:creationId xmlns:a16="http://schemas.microsoft.com/office/drawing/2014/main" id="{BEA126F8-8210-42AD-AAE6-7C81C24BF8E1}"/>
                </a:ext>
              </a:extLst>
            </p:cNvPr>
            <p:cNvSpPr/>
            <p:nvPr/>
          </p:nvSpPr>
          <p:spPr>
            <a:xfrm rot="16200000">
              <a:off x="596106" y="440531"/>
              <a:ext cx="123825" cy="1319213"/>
            </a:xfrm>
            <a:custGeom>
              <a:avLst/>
              <a:gdLst>
                <a:gd name="connsiteX0" fmla="*/ 124792 w 124792"/>
                <a:gd name="connsiteY0" fmla="*/ 0 h 1319323"/>
                <a:gd name="connsiteX1" fmla="*/ 124792 w 124792"/>
                <a:gd name="connsiteY1" fmla="*/ 1263386 h 1319323"/>
                <a:gd name="connsiteX2" fmla="*/ 74020 w 124792"/>
                <a:gd name="connsiteY2" fmla="*/ 1279147 h 1319323"/>
                <a:gd name="connsiteX3" fmla="*/ 0 w 124792"/>
                <a:gd name="connsiteY3" fmla="*/ 1319323 h 1319323"/>
                <a:gd name="connsiteX4" fmla="*/ 0 w 124792"/>
                <a:gd name="connsiteY4" fmla="*/ 0 h 1319323"/>
                <a:gd name="connsiteX5" fmla="*/ 124792 w 124792"/>
                <a:gd name="connsiteY5" fmla="*/ 0 h 13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323">
                  <a:moveTo>
                    <a:pt x="124792" y="0"/>
                  </a:moveTo>
                  <a:lnTo>
                    <a:pt x="124792" y="1263386"/>
                  </a:lnTo>
                  <a:lnTo>
                    <a:pt x="74020" y="1279147"/>
                  </a:lnTo>
                  <a:lnTo>
                    <a:pt x="0" y="131932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任意形状 131">
              <a:extLst>
                <a:ext uri="{FF2B5EF4-FFF2-40B4-BE49-F238E27FC236}">
                  <a16:creationId xmlns:a16="http://schemas.microsoft.com/office/drawing/2014/main" id="{87999705-2284-40B3-B52E-8178118AAB7F}"/>
                </a:ext>
              </a:extLst>
            </p:cNvPr>
            <p:cNvSpPr/>
            <p:nvPr/>
          </p:nvSpPr>
          <p:spPr>
            <a:xfrm rot="16200000">
              <a:off x="734218" y="540544"/>
              <a:ext cx="125413" cy="1597026"/>
            </a:xfrm>
            <a:custGeom>
              <a:avLst/>
              <a:gdLst>
                <a:gd name="connsiteX0" fmla="*/ 124793 w 124793"/>
                <a:gd name="connsiteY0" fmla="*/ 0 h 1596957"/>
                <a:gd name="connsiteX1" fmla="*/ 124793 w 124793"/>
                <a:gd name="connsiteY1" fmla="*/ 1407391 h 1596957"/>
                <a:gd name="connsiteX2" fmla="*/ 56022 w 124793"/>
                <a:gd name="connsiteY2" fmla="*/ 1490742 h 1596957"/>
                <a:gd name="connsiteX3" fmla="*/ 2176 w 124793"/>
                <a:gd name="connsiteY3" fmla="*/ 1589947 h 1596957"/>
                <a:gd name="connsiteX4" fmla="*/ 0 w 124793"/>
                <a:gd name="connsiteY4" fmla="*/ 1596957 h 1596957"/>
                <a:gd name="connsiteX5" fmla="*/ 1 w 124793"/>
                <a:gd name="connsiteY5" fmla="*/ 0 h 1596957"/>
                <a:gd name="connsiteX6" fmla="*/ 124793 w 124793"/>
                <a:gd name="connsiteY6" fmla="*/ 0 h 15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3" h="1596957">
                  <a:moveTo>
                    <a:pt x="124793" y="0"/>
                  </a:moveTo>
                  <a:lnTo>
                    <a:pt x="124793" y="1407391"/>
                  </a:lnTo>
                  <a:lnTo>
                    <a:pt x="56022" y="1490742"/>
                  </a:lnTo>
                  <a:cubicBezTo>
                    <a:pt x="35032" y="1521813"/>
                    <a:pt x="16952" y="1555011"/>
                    <a:pt x="2176" y="1589947"/>
                  </a:cubicBezTo>
                  <a:lnTo>
                    <a:pt x="0" y="1596957"/>
                  </a:lnTo>
                  <a:lnTo>
                    <a:pt x="1" y="0"/>
                  </a:lnTo>
                  <a:lnTo>
                    <a:pt x="124793"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5" name="组合 44">
              <a:extLst>
                <a:ext uri="{FF2B5EF4-FFF2-40B4-BE49-F238E27FC236}">
                  <a16:creationId xmlns:a16="http://schemas.microsoft.com/office/drawing/2014/main" id="{2507E356-BFF6-44EB-8ECB-ED77F3014010}"/>
                </a:ext>
              </a:extLst>
            </p:cNvPr>
            <p:cNvGrpSpPr/>
            <p:nvPr/>
          </p:nvGrpSpPr>
          <p:grpSpPr>
            <a:xfrm>
              <a:off x="1382713" y="79375"/>
              <a:ext cx="10809287" cy="1477963"/>
              <a:chOff x="1382713" y="79375"/>
              <a:chExt cx="10809287" cy="1477963"/>
            </a:xfrm>
          </p:grpSpPr>
          <p:sp>
            <p:nvSpPr>
              <p:cNvPr id="46" name="任意形状 156">
                <a:extLst>
                  <a:ext uri="{FF2B5EF4-FFF2-40B4-BE49-F238E27FC236}">
                    <a16:creationId xmlns:a16="http://schemas.microsoft.com/office/drawing/2014/main" id="{EA9F76A8-165C-4D7F-A6F9-7C5C48ADA12B}"/>
                  </a:ext>
                </a:extLst>
              </p:cNvPr>
              <p:cNvSpPr/>
              <p:nvPr/>
            </p:nvSpPr>
            <p:spPr>
              <a:xfrm rot="10800000">
                <a:off x="8374063" y="79375"/>
                <a:ext cx="657225" cy="236538"/>
              </a:xfrm>
              <a:custGeom>
                <a:avLst/>
                <a:gdLst>
                  <a:gd name="connsiteX0" fmla="*/ 404366 w 656792"/>
                  <a:gd name="connsiteY0" fmla="*/ 235639 h 235639"/>
                  <a:gd name="connsiteX1" fmla="*/ 0 w 656792"/>
                  <a:gd name="connsiteY1" fmla="*/ 235639 h 235639"/>
                  <a:gd name="connsiteX2" fmla="*/ 252426 w 656792"/>
                  <a:gd name="connsiteY2" fmla="*/ 0 h 235639"/>
                  <a:gd name="connsiteX3" fmla="*/ 656792 w 656792"/>
                  <a:gd name="connsiteY3" fmla="*/ 0 h 235639"/>
                  <a:gd name="connsiteX4" fmla="*/ 404366 w 656792"/>
                  <a:gd name="connsiteY4" fmla="*/ 235639 h 2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92" h="235639">
                    <a:moveTo>
                      <a:pt x="404366" y="235639"/>
                    </a:moveTo>
                    <a:lnTo>
                      <a:pt x="0" y="235639"/>
                    </a:lnTo>
                    <a:lnTo>
                      <a:pt x="252426" y="0"/>
                    </a:lnTo>
                    <a:lnTo>
                      <a:pt x="656792" y="0"/>
                    </a:lnTo>
                    <a:lnTo>
                      <a:pt x="404366" y="235639"/>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7" name="组合 46">
                <a:extLst>
                  <a:ext uri="{FF2B5EF4-FFF2-40B4-BE49-F238E27FC236}">
                    <a16:creationId xmlns:a16="http://schemas.microsoft.com/office/drawing/2014/main" id="{3339FAB0-F477-43D0-86A1-CA41C2A85288}"/>
                  </a:ext>
                </a:extLst>
              </p:cNvPr>
              <p:cNvGrpSpPr/>
              <p:nvPr/>
            </p:nvGrpSpPr>
            <p:grpSpPr>
              <a:xfrm>
                <a:off x="1382713" y="315913"/>
                <a:ext cx="10809287" cy="1241425"/>
                <a:chOff x="1382713" y="315913"/>
                <a:chExt cx="10809287" cy="1241425"/>
              </a:xfrm>
            </p:grpSpPr>
            <p:sp>
              <p:nvSpPr>
                <p:cNvPr id="48" name="任意形状 152">
                  <a:extLst>
                    <a:ext uri="{FF2B5EF4-FFF2-40B4-BE49-F238E27FC236}">
                      <a16:creationId xmlns:a16="http://schemas.microsoft.com/office/drawing/2014/main" id="{B47C1A70-AA79-431B-9FBD-A211B2A53DF6}"/>
                    </a:ext>
                  </a:extLst>
                </p:cNvPr>
                <p:cNvSpPr/>
                <p:nvPr/>
              </p:nvSpPr>
              <p:spPr>
                <a:xfrm rot="10800000">
                  <a:off x="1382713" y="315913"/>
                  <a:ext cx="6991350" cy="1085850"/>
                </a:xfrm>
                <a:custGeom>
                  <a:avLst/>
                  <a:gdLst>
                    <a:gd name="connsiteX0" fmla="*/ 6448497 w 6991631"/>
                    <a:gd name="connsiteY0" fmla="*/ 1086268 h 1086268"/>
                    <a:gd name="connsiteX1" fmla="*/ 0 w 6991631"/>
                    <a:gd name="connsiteY1" fmla="*/ 1086268 h 1086268"/>
                    <a:gd name="connsiteX2" fmla="*/ 1163654 w 6991631"/>
                    <a:gd name="connsiteY2" fmla="*/ 0 h 1086268"/>
                    <a:gd name="connsiteX3" fmla="*/ 6448497 w 6991631"/>
                    <a:gd name="connsiteY3" fmla="*/ 0 h 1086268"/>
                    <a:gd name="connsiteX4" fmla="*/ 6991631 w 6991631"/>
                    <a:gd name="connsiteY4" fmla="*/ 543134 h 1086268"/>
                    <a:gd name="connsiteX5" fmla="*/ 6448497 w 6991631"/>
                    <a:gd name="connsiteY5" fmla="*/ 1086268 h 10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631" h="1086268">
                      <a:moveTo>
                        <a:pt x="6448497" y="1086268"/>
                      </a:moveTo>
                      <a:lnTo>
                        <a:pt x="0" y="1086268"/>
                      </a:lnTo>
                      <a:lnTo>
                        <a:pt x="1163654" y="0"/>
                      </a:lnTo>
                      <a:lnTo>
                        <a:pt x="6448497" y="0"/>
                      </a:lnTo>
                      <a:cubicBezTo>
                        <a:pt x="6748462" y="0"/>
                        <a:pt x="6991631" y="243169"/>
                        <a:pt x="6991631" y="543134"/>
                      </a:cubicBezTo>
                      <a:cubicBezTo>
                        <a:pt x="6991631" y="843099"/>
                        <a:pt x="6748462" y="1086268"/>
                        <a:pt x="6448497" y="1086268"/>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文本框 49">
                  <a:extLst>
                    <a:ext uri="{FF2B5EF4-FFF2-40B4-BE49-F238E27FC236}">
                      <a16:creationId xmlns:a16="http://schemas.microsoft.com/office/drawing/2014/main" id="{9E0E8C88-F2FC-4D2C-9F47-513F8A1969A2}"/>
                    </a:ext>
                  </a:extLst>
                </p:cNvPr>
                <p:cNvSpPr txBox="1"/>
                <p:nvPr/>
              </p:nvSpPr>
              <p:spPr>
                <a:xfrm>
                  <a:off x="1822450" y="582613"/>
                  <a:ext cx="390525"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宋体" panose="02010600030101010101" pitchFamily="2" charset="-122"/>
                    <a:cs typeface="宋体" panose="02010600030101010101" pitchFamily="2" charset="-122"/>
                  </a:endParaRPr>
                </a:p>
              </p:txBody>
            </p:sp>
            <p:sp>
              <p:nvSpPr>
                <p:cNvPr id="52" name="任意形状 157">
                  <a:extLst>
                    <a:ext uri="{FF2B5EF4-FFF2-40B4-BE49-F238E27FC236}">
                      <a16:creationId xmlns:a16="http://schemas.microsoft.com/office/drawing/2014/main" id="{A405A89E-CCE3-42DD-BB8E-64F9C44CA1D2}"/>
                    </a:ext>
                  </a:extLst>
                </p:cNvPr>
                <p:cNvSpPr/>
                <p:nvPr/>
              </p:nvSpPr>
              <p:spPr>
                <a:xfrm rot="10800000">
                  <a:off x="7615238" y="315913"/>
                  <a:ext cx="4576762" cy="1085850"/>
                </a:xfrm>
                <a:custGeom>
                  <a:avLst/>
                  <a:gdLst>
                    <a:gd name="connsiteX0" fmla="*/ 3412957 w 4576611"/>
                    <a:gd name="connsiteY0" fmla="*/ 1086268 h 1086268"/>
                    <a:gd name="connsiteX1" fmla="*/ 0 w 4576611"/>
                    <a:gd name="connsiteY1" fmla="*/ 1086268 h 1086268"/>
                    <a:gd name="connsiteX2" fmla="*/ 0 w 4576611"/>
                    <a:gd name="connsiteY2" fmla="*/ 0 h 1086268"/>
                    <a:gd name="connsiteX3" fmla="*/ 4576611 w 4576611"/>
                    <a:gd name="connsiteY3" fmla="*/ 0 h 1086268"/>
                    <a:gd name="connsiteX4" fmla="*/ 3412957 w 4576611"/>
                    <a:gd name="connsiteY4" fmla="*/ 1086268 h 108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611" h="1086268">
                      <a:moveTo>
                        <a:pt x="3412957" y="1086268"/>
                      </a:moveTo>
                      <a:lnTo>
                        <a:pt x="0" y="1086268"/>
                      </a:lnTo>
                      <a:lnTo>
                        <a:pt x="0" y="0"/>
                      </a:lnTo>
                      <a:lnTo>
                        <a:pt x="4576611" y="0"/>
                      </a:lnTo>
                      <a:lnTo>
                        <a:pt x="3412957" y="1086268"/>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任意形状 158">
                  <a:extLst>
                    <a:ext uri="{FF2B5EF4-FFF2-40B4-BE49-F238E27FC236}">
                      <a16:creationId xmlns:a16="http://schemas.microsoft.com/office/drawing/2014/main" id="{F48BF60E-D11C-42B0-ADA5-C179ABB43F58}"/>
                    </a:ext>
                  </a:extLst>
                </p:cNvPr>
                <p:cNvSpPr/>
                <p:nvPr/>
              </p:nvSpPr>
              <p:spPr>
                <a:xfrm rot="10800000">
                  <a:off x="7043738" y="1401763"/>
                  <a:ext cx="571500" cy="155575"/>
                </a:xfrm>
                <a:custGeom>
                  <a:avLst/>
                  <a:gdLst>
                    <a:gd name="connsiteX0" fmla="*/ 404366 w 570981"/>
                    <a:gd name="connsiteY0" fmla="*/ 155535 h 155535"/>
                    <a:gd name="connsiteX1" fmla="*/ 0 w 570981"/>
                    <a:gd name="connsiteY1" fmla="*/ 155535 h 155535"/>
                    <a:gd name="connsiteX2" fmla="*/ 166615 w 570981"/>
                    <a:gd name="connsiteY2" fmla="*/ 0 h 155535"/>
                    <a:gd name="connsiteX3" fmla="*/ 570981 w 570981"/>
                    <a:gd name="connsiteY3" fmla="*/ 0 h 155535"/>
                    <a:gd name="connsiteX4" fmla="*/ 404366 w 570981"/>
                    <a:gd name="connsiteY4" fmla="*/ 155535 h 15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1" h="155535">
                      <a:moveTo>
                        <a:pt x="404366" y="155535"/>
                      </a:moveTo>
                      <a:lnTo>
                        <a:pt x="0" y="155535"/>
                      </a:lnTo>
                      <a:lnTo>
                        <a:pt x="166615" y="0"/>
                      </a:lnTo>
                      <a:lnTo>
                        <a:pt x="570981" y="0"/>
                      </a:lnTo>
                      <a:lnTo>
                        <a:pt x="404366" y="155535"/>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pic>
        <p:nvPicPr>
          <p:cNvPr id="3" name="图片 2" descr="图表, 图示&#10;&#10;描述已自动生成">
            <a:extLst>
              <a:ext uri="{FF2B5EF4-FFF2-40B4-BE49-F238E27FC236}">
                <a16:creationId xmlns:a16="http://schemas.microsoft.com/office/drawing/2014/main" id="{280DFB0F-5EDC-4E5C-3DE1-FA33F48F940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98892" y="2273685"/>
            <a:ext cx="3876231" cy="4460897"/>
          </a:xfrm>
          <a:prstGeom prst="rect">
            <a:avLst/>
          </a:prstGeom>
        </p:spPr>
      </p:pic>
      <p:sp>
        <p:nvSpPr>
          <p:cNvPr id="4" name="矩形 3">
            <a:extLst>
              <a:ext uri="{FF2B5EF4-FFF2-40B4-BE49-F238E27FC236}">
                <a16:creationId xmlns:a16="http://schemas.microsoft.com/office/drawing/2014/main" id="{1ED1B83B-7EF3-1EA2-99ED-80AC6EF79174}"/>
              </a:ext>
            </a:extLst>
          </p:cNvPr>
          <p:cNvSpPr/>
          <p:nvPr/>
        </p:nvSpPr>
        <p:spPr>
          <a:xfrm>
            <a:off x="10191287" y="6552980"/>
            <a:ext cx="2377440" cy="36933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600" b="1" i="0" u="none" strike="noStrike" kern="1200" cap="none" spc="0" normalizeH="0" baseline="0" noProof="0" dirty="0" err="1">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Knaff</a:t>
            </a:r>
            <a:r>
              <a:rPr kumimoji="0" lang="en-US" altLang="zh-CN" sz="16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 et al., 2021</a:t>
            </a:r>
            <a:r>
              <a:rPr kumimoji="0" lang="zh-CN" alt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6" name="文本框 5">
            <a:extLst>
              <a:ext uri="{FF2B5EF4-FFF2-40B4-BE49-F238E27FC236}">
                <a16:creationId xmlns:a16="http://schemas.microsoft.com/office/drawing/2014/main" id="{2D710746-736C-8AA3-D6D9-5BB5600B2642}"/>
              </a:ext>
            </a:extLst>
          </p:cNvPr>
          <p:cNvSpPr txBox="1"/>
          <p:nvPr/>
        </p:nvSpPr>
        <p:spPr>
          <a:xfrm>
            <a:off x="-51086" y="988353"/>
            <a:ext cx="12303030" cy="1745158"/>
          </a:xfrm>
          <a:prstGeom prst="rect">
            <a:avLst/>
          </a:prstGeom>
          <a:noFill/>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zh-CN"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L-band radiometer such as SMAP </a:t>
            </a:r>
            <a:r>
              <a:rPr kumimoji="0" lang="en-US" altLang="zh-CN"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has capability of measuring high wind speed up to </a:t>
            </a:r>
            <a:r>
              <a:rPr kumimoji="0" lang="en-US" altLang="zh-CN"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150 kts</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with good accuracy. </a:t>
            </a:r>
            <a:r>
              <a:rPr lang="en-US" altLang="zh-CN" sz="16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(Yueh et al., 2016</a:t>
            </a:r>
            <a:r>
              <a:rPr lang="zh-CN" altLang="en-US" sz="16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16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Fore et al. ,</a:t>
            </a:r>
            <a:r>
              <a:rPr lang="zh-CN" altLang="en-US" sz="16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2018)</a:t>
            </a:r>
            <a:r>
              <a:rPr kumimoji="0" lang="en-US" altLang="zh-CN"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Spaceborne synthetic aperture radars (SARs) </a:t>
            </a:r>
            <a:r>
              <a:rPr kumimoji="0" lang="en-US" altLang="zh-CN"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have</a:t>
            </a:r>
            <a:r>
              <a:rPr kumimoji="0" lang="en-US" altLang="zh-CN" b="1"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higher spatial resolutions </a:t>
            </a:r>
            <a:r>
              <a:rPr kumimoji="0" lang="en-US" altLang="zh-CN"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and can provide precise measurements of TC sea-surface wind fields under severe weather conditions </a:t>
            </a:r>
            <a:r>
              <a:rPr lang="en-US" altLang="zh-CN" sz="16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rPr>
              <a:t>(Zhang et al., 2012, 2014; Mouche et al., 2019). </a:t>
            </a:r>
            <a:endParaRPr lang="zh-CN" altLang="en-US" sz="1600" b="1" dirty="0">
              <a:solidFill>
                <a:srgbClr val="002060"/>
              </a:solidFill>
              <a:latin typeface="Times New Roman" panose="02020603050405020304" pitchFamily="18" charset="0"/>
              <a:ea typeface="宋体" panose="02010600030101010101" pitchFamily="2" charset="-122"/>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defRPr/>
            </a:pPr>
            <a:endParaRPr kumimoji="0" lang="zh-CN" alt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2" name="3D 模型 1">
                <a:extLst>
                  <a:ext uri="{FF2B5EF4-FFF2-40B4-BE49-F238E27FC236}">
                    <a16:creationId xmlns:a16="http://schemas.microsoft.com/office/drawing/2014/main" id="{1C5E5C37-70A5-F852-372F-06667D1F65B0}"/>
                  </a:ext>
                </a:extLst>
              </p:cNvPr>
              <p:cNvGraphicFramePr>
                <a:graphicFrameLocks noChangeAspect="1"/>
              </p:cNvGraphicFramePr>
              <p:nvPr/>
            </p:nvGraphicFramePr>
            <p:xfrm>
              <a:off x="10315228" y="120354"/>
              <a:ext cx="1686981" cy="824250"/>
            </p:xfrm>
            <a:graphic>
              <a:graphicData uri="http://schemas.microsoft.com/office/drawing/2017/model3d">
                <am3d:model3d r:embed="rId3">
                  <am3d:spPr>
                    <a:xfrm>
                      <a:off x="0" y="0"/>
                      <a:ext cx="1686981" cy="824250"/>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4"/>
                  </am3d:raster>
                  <am3d:objViewport viewportSz="26181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模型 1">
                <a:extLst>
                  <a:ext uri="{FF2B5EF4-FFF2-40B4-BE49-F238E27FC236}">
                    <a16:creationId xmlns:a16="http://schemas.microsoft.com/office/drawing/2014/main" id="{1C5E5C37-70A5-F852-372F-06667D1F65B0}"/>
                  </a:ext>
                </a:extLst>
              </p:cNvPr>
              <p:cNvPicPr>
                <a:picLocks noGrp="1" noRot="1" noChangeAspect="1" noMove="1" noResize="1" noEditPoints="1" noAdjustHandles="1" noChangeArrowheads="1" noChangeShapeType="1" noCrop="1"/>
              </p:cNvPicPr>
              <p:nvPr/>
            </p:nvPicPr>
            <p:blipFill>
              <a:blip r:embed="rId4"/>
              <a:stretch>
                <a:fillRect/>
              </a:stretch>
            </p:blipFill>
            <p:spPr>
              <a:xfrm>
                <a:off x="10315228" y="120354"/>
                <a:ext cx="1686981" cy="824250"/>
              </a:xfrm>
              <a:prstGeom prst="rect">
                <a:avLst/>
              </a:prstGeom>
            </p:spPr>
          </p:pic>
        </mc:Fallback>
      </mc:AlternateContent>
      <p:sp>
        <p:nvSpPr>
          <p:cNvPr id="8" name="矩形 7">
            <a:extLst>
              <a:ext uri="{FF2B5EF4-FFF2-40B4-BE49-F238E27FC236}">
                <a16:creationId xmlns:a16="http://schemas.microsoft.com/office/drawing/2014/main" id="{6D6EDFC1-4B09-AE67-7717-52FA86AE8373}"/>
              </a:ext>
            </a:extLst>
          </p:cNvPr>
          <p:cNvSpPr/>
          <p:nvPr/>
        </p:nvSpPr>
        <p:spPr>
          <a:xfrm>
            <a:off x="1" y="1101760"/>
            <a:ext cx="12166410" cy="116278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文本框 8">
            <a:extLst>
              <a:ext uri="{FF2B5EF4-FFF2-40B4-BE49-F238E27FC236}">
                <a16:creationId xmlns:a16="http://schemas.microsoft.com/office/drawing/2014/main" id="{914EC2BE-B251-0825-2294-F0ECA351748A}"/>
              </a:ext>
            </a:extLst>
          </p:cNvPr>
          <p:cNvSpPr txBox="1"/>
          <p:nvPr/>
        </p:nvSpPr>
        <p:spPr>
          <a:xfrm>
            <a:off x="1637609" y="243361"/>
            <a:ext cx="5287748"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Background and motivation</a:t>
            </a:r>
            <a:endParaRPr kumimoji="0" lang="zh-C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0" name="图片 9">
            <a:extLst>
              <a:ext uri="{FF2B5EF4-FFF2-40B4-BE49-F238E27FC236}">
                <a16:creationId xmlns:a16="http://schemas.microsoft.com/office/drawing/2014/main" id="{6D18D208-4060-B774-CB71-3E24BF7409F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 y="2726079"/>
            <a:ext cx="4227273" cy="3819468"/>
          </a:xfrm>
          <a:prstGeom prst="rect">
            <a:avLst/>
          </a:prstGeom>
        </p:spPr>
      </p:pic>
      <p:pic>
        <p:nvPicPr>
          <p:cNvPr id="11" name="图片 10" descr="图片包含 地图&#10;&#10;描述已自动生成">
            <a:extLst>
              <a:ext uri="{FF2B5EF4-FFF2-40B4-BE49-F238E27FC236}">
                <a16:creationId xmlns:a16="http://schemas.microsoft.com/office/drawing/2014/main" id="{151964CB-A629-0FF8-DC01-CABDD1C113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60735" y="2718648"/>
            <a:ext cx="4243722" cy="3834331"/>
          </a:xfrm>
          <a:prstGeom prst="rect">
            <a:avLst/>
          </a:prstGeom>
        </p:spPr>
      </p:pic>
      <p:sp>
        <p:nvSpPr>
          <p:cNvPr id="12" name="文本框 11">
            <a:extLst>
              <a:ext uri="{FF2B5EF4-FFF2-40B4-BE49-F238E27FC236}">
                <a16:creationId xmlns:a16="http://schemas.microsoft.com/office/drawing/2014/main" id="{1202C93F-E0A9-C31C-50A0-3939324ADF9A}"/>
              </a:ext>
            </a:extLst>
          </p:cNvPr>
          <p:cNvSpPr txBox="1"/>
          <p:nvPr/>
        </p:nvSpPr>
        <p:spPr>
          <a:xfrm>
            <a:off x="7188789" y="6003249"/>
            <a:ext cx="1033282" cy="67710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RCM</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3" name="文本框 12">
            <a:extLst>
              <a:ext uri="{FF2B5EF4-FFF2-40B4-BE49-F238E27FC236}">
                <a16:creationId xmlns:a16="http://schemas.microsoft.com/office/drawing/2014/main" id="{201BF277-4C7F-908B-0089-1FAACA7CA746}"/>
              </a:ext>
            </a:extLst>
          </p:cNvPr>
          <p:cNvSpPr txBox="1"/>
          <p:nvPr/>
        </p:nvSpPr>
        <p:spPr>
          <a:xfrm>
            <a:off x="326061" y="6001254"/>
            <a:ext cx="1033282"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SMAP</a:t>
            </a: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70494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1000"/>
                                  </p:stCondLst>
                                  <p:childTnLst>
                                    <p:animRot by="21600000">
                                      <p:cBhvr>
                                        <p:cTn id="6" dur="20000" fill="hold"/>
                                        <p:tgtEl>
                                          <p:spTgt spid="2"/>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74B5"/>
            </a:gs>
            <a:gs pos="53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77B5F84E-528E-4599-A565-4BD377B64B48}"/>
              </a:ext>
            </a:extLst>
          </p:cNvPr>
          <p:cNvGrpSpPr/>
          <p:nvPr/>
        </p:nvGrpSpPr>
        <p:grpSpPr>
          <a:xfrm>
            <a:off x="0" y="-217191"/>
            <a:ext cx="12193588" cy="1436391"/>
            <a:chOff x="-1588" y="79375"/>
            <a:chExt cx="12193588" cy="1477963"/>
          </a:xfrm>
        </p:grpSpPr>
        <p:sp>
          <p:nvSpPr>
            <p:cNvPr id="36" name="任意形状 135">
              <a:extLst>
                <a:ext uri="{FF2B5EF4-FFF2-40B4-BE49-F238E27FC236}">
                  <a16:creationId xmlns:a16="http://schemas.microsoft.com/office/drawing/2014/main" id="{AD280E91-2831-425A-9FF0-1765A861F013}"/>
                </a:ext>
              </a:extLst>
            </p:cNvPr>
            <p:cNvSpPr/>
            <p:nvPr/>
          </p:nvSpPr>
          <p:spPr>
            <a:xfrm rot="16200000">
              <a:off x="743743" y="-429418"/>
              <a:ext cx="123825" cy="1614488"/>
            </a:xfrm>
            <a:custGeom>
              <a:avLst/>
              <a:gdLst>
                <a:gd name="connsiteX0" fmla="*/ 124792 w 124792"/>
                <a:gd name="connsiteY0" fmla="*/ 2 h 1615180"/>
                <a:gd name="connsiteX1" fmla="*/ 124792 w 124792"/>
                <a:gd name="connsiteY1" fmla="*/ 1615180 h 1615180"/>
                <a:gd name="connsiteX2" fmla="*/ 116959 w 124792"/>
                <a:gd name="connsiteY2" fmla="*/ 1589947 h 1615180"/>
                <a:gd name="connsiteX3" fmla="*/ 63113 w 124792"/>
                <a:gd name="connsiteY3" fmla="*/ 1490742 h 1615180"/>
                <a:gd name="connsiteX4" fmla="*/ 0 w 124792"/>
                <a:gd name="connsiteY4" fmla="*/ 1414249 h 1615180"/>
                <a:gd name="connsiteX5" fmla="*/ 0 w 124792"/>
                <a:gd name="connsiteY5" fmla="*/ 0 h 1615180"/>
                <a:gd name="connsiteX6" fmla="*/ 124792 w 124792"/>
                <a:gd name="connsiteY6" fmla="*/ 2 h 1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2" h="1615180">
                  <a:moveTo>
                    <a:pt x="124792" y="2"/>
                  </a:moveTo>
                  <a:lnTo>
                    <a:pt x="124792" y="1615180"/>
                  </a:lnTo>
                  <a:lnTo>
                    <a:pt x="116959" y="1589947"/>
                  </a:lnTo>
                  <a:cubicBezTo>
                    <a:pt x="102183" y="1555011"/>
                    <a:pt x="84103" y="1521813"/>
                    <a:pt x="63113" y="1490742"/>
                  </a:cubicBezTo>
                  <a:lnTo>
                    <a:pt x="0" y="1414249"/>
                  </a:lnTo>
                  <a:lnTo>
                    <a:pt x="0" y="0"/>
                  </a:lnTo>
                  <a:lnTo>
                    <a:pt x="124792" y="2"/>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任意形状 134">
              <a:extLst>
                <a:ext uri="{FF2B5EF4-FFF2-40B4-BE49-F238E27FC236}">
                  <a16:creationId xmlns:a16="http://schemas.microsoft.com/office/drawing/2014/main" id="{90DE13D9-7B54-4E0E-A54D-5CFE12445AEB}"/>
                </a:ext>
              </a:extLst>
            </p:cNvPr>
            <p:cNvSpPr/>
            <p:nvPr/>
          </p:nvSpPr>
          <p:spPr>
            <a:xfrm rot="16200000">
              <a:off x="595312" y="-38100"/>
              <a:ext cx="125413" cy="1319213"/>
            </a:xfrm>
            <a:custGeom>
              <a:avLst/>
              <a:gdLst>
                <a:gd name="connsiteX0" fmla="*/ 124792 w 124792"/>
                <a:gd name="connsiteY0" fmla="*/ 0 h 1319998"/>
                <a:gd name="connsiteX1" fmla="*/ 124792 w 124792"/>
                <a:gd name="connsiteY1" fmla="*/ 1319998 h 1319998"/>
                <a:gd name="connsiteX2" fmla="*/ 49528 w 124792"/>
                <a:gd name="connsiteY2" fmla="*/ 1279147 h 1319998"/>
                <a:gd name="connsiteX3" fmla="*/ 0 w 124792"/>
                <a:gd name="connsiteY3" fmla="*/ 1263772 h 1319998"/>
                <a:gd name="connsiteX4" fmla="*/ 0 w 124792"/>
                <a:gd name="connsiteY4" fmla="*/ 0 h 1319998"/>
                <a:gd name="connsiteX5" fmla="*/ 124792 w 124792"/>
                <a:gd name="connsiteY5" fmla="*/ 0 h 13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998">
                  <a:moveTo>
                    <a:pt x="124792" y="0"/>
                  </a:moveTo>
                  <a:lnTo>
                    <a:pt x="124792" y="1319998"/>
                  </a:lnTo>
                  <a:lnTo>
                    <a:pt x="49528" y="1279147"/>
                  </a:lnTo>
                  <a:lnTo>
                    <a:pt x="0" y="1263772"/>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任意形状 133">
              <a:extLst>
                <a:ext uri="{FF2B5EF4-FFF2-40B4-BE49-F238E27FC236}">
                  <a16:creationId xmlns:a16="http://schemas.microsoft.com/office/drawing/2014/main" id="{1A983AB0-6451-4C83-8E68-780527A9FAD3}"/>
                </a:ext>
              </a:extLst>
            </p:cNvPr>
            <p:cNvSpPr/>
            <p:nvPr/>
          </p:nvSpPr>
          <p:spPr>
            <a:xfrm rot="16200000">
              <a:off x="554832" y="242093"/>
              <a:ext cx="125412" cy="1238251"/>
            </a:xfrm>
            <a:custGeom>
              <a:avLst/>
              <a:gdLst>
                <a:gd name="connsiteX0" fmla="*/ 124792 w 124792"/>
                <a:gd name="connsiteY0" fmla="*/ 0 h 1239543"/>
                <a:gd name="connsiteX1" fmla="*/ 124792 w 124792"/>
                <a:gd name="connsiteY1" fmla="*/ 1239543 h 1239543"/>
                <a:gd name="connsiteX2" fmla="*/ 62397 w 124792"/>
                <a:gd name="connsiteY2" fmla="*/ 1233253 h 1239543"/>
                <a:gd name="connsiteX3" fmla="*/ 0 w 124792"/>
                <a:gd name="connsiteY3" fmla="*/ 1239543 h 1239543"/>
                <a:gd name="connsiteX4" fmla="*/ 0 w 124792"/>
                <a:gd name="connsiteY4" fmla="*/ 0 h 1239543"/>
                <a:gd name="connsiteX5" fmla="*/ 124792 w 124792"/>
                <a:gd name="connsiteY5" fmla="*/ 0 h 12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239543">
                  <a:moveTo>
                    <a:pt x="124792" y="0"/>
                  </a:moveTo>
                  <a:lnTo>
                    <a:pt x="124792" y="1239543"/>
                  </a:lnTo>
                  <a:lnTo>
                    <a:pt x="62397" y="1233253"/>
                  </a:lnTo>
                  <a:lnTo>
                    <a:pt x="0" y="123954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任意形状 132">
              <a:extLst>
                <a:ext uri="{FF2B5EF4-FFF2-40B4-BE49-F238E27FC236}">
                  <a16:creationId xmlns:a16="http://schemas.microsoft.com/office/drawing/2014/main" id="{BEA126F8-8210-42AD-AAE6-7C81C24BF8E1}"/>
                </a:ext>
              </a:extLst>
            </p:cNvPr>
            <p:cNvSpPr/>
            <p:nvPr/>
          </p:nvSpPr>
          <p:spPr>
            <a:xfrm rot="16200000">
              <a:off x="596106" y="440531"/>
              <a:ext cx="123825" cy="1319213"/>
            </a:xfrm>
            <a:custGeom>
              <a:avLst/>
              <a:gdLst>
                <a:gd name="connsiteX0" fmla="*/ 124792 w 124792"/>
                <a:gd name="connsiteY0" fmla="*/ 0 h 1319323"/>
                <a:gd name="connsiteX1" fmla="*/ 124792 w 124792"/>
                <a:gd name="connsiteY1" fmla="*/ 1263386 h 1319323"/>
                <a:gd name="connsiteX2" fmla="*/ 74020 w 124792"/>
                <a:gd name="connsiteY2" fmla="*/ 1279147 h 1319323"/>
                <a:gd name="connsiteX3" fmla="*/ 0 w 124792"/>
                <a:gd name="connsiteY3" fmla="*/ 1319323 h 1319323"/>
                <a:gd name="connsiteX4" fmla="*/ 0 w 124792"/>
                <a:gd name="connsiteY4" fmla="*/ 0 h 1319323"/>
                <a:gd name="connsiteX5" fmla="*/ 124792 w 124792"/>
                <a:gd name="connsiteY5" fmla="*/ 0 h 13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323">
                  <a:moveTo>
                    <a:pt x="124792" y="0"/>
                  </a:moveTo>
                  <a:lnTo>
                    <a:pt x="124792" y="1263386"/>
                  </a:lnTo>
                  <a:lnTo>
                    <a:pt x="74020" y="1279147"/>
                  </a:lnTo>
                  <a:lnTo>
                    <a:pt x="0" y="131932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任意形状 131">
              <a:extLst>
                <a:ext uri="{FF2B5EF4-FFF2-40B4-BE49-F238E27FC236}">
                  <a16:creationId xmlns:a16="http://schemas.microsoft.com/office/drawing/2014/main" id="{87999705-2284-40B3-B52E-8178118AAB7F}"/>
                </a:ext>
              </a:extLst>
            </p:cNvPr>
            <p:cNvSpPr/>
            <p:nvPr/>
          </p:nvSpPr>
          <p:spPr>
            <a:xfrm rot="16200000">
              <a:off x="734218" y="540544"/>
              <a:ext cx="125413" cy="1597026"/>
            </a:xfrm>
            <a:custGeom>
              <a:avLst/>
              <a:gdLst>
                <a:gd name="connsiteX0" fmla="*/ 124793 w 124793"/>
                <a:gd name="connsiteY0" fmla="*/ 0 h 1596957"/>
                <a:gd name="connsiteX1" fmla="*/ 124793 w 124793"/>
                <a:gd name="connsiteY1" fmla="*/ 1407391 h 1596957"/>
                <a:gd name="connsiteX2" fmla="*/ 56022 w 124793"/>
                <a:gd name="connsiteY2" fmla="*/ 1490742 h 1596957"/>
                <a:gd name="connsiteX3" fmla="*/ 2176 w 124793"/>
                <a:gd name="connsiteY3" fmla="*/ 1589947 h 1596957"/>
                <a:gd name="connsiteX4" fmla="*/ 0 w 124793"/>
                <a:gd name="connsiteY4" fmla="*/ 1596957 h 1596957"/>
                <a:gd name="connsiteX5" fmla="*/ 1 w 124793"/>
                <a:gd name="connsiteY5" fmla="*/ 0 h 1596957"/>
                <a:gd name="connsiteX6" fmla="*/ 124793 w 124793"/>
                <a:gd name="connsiteY6" fmla="*/ 0 h 15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3" h="1596957">
                  <a:moveTo>
                    <a:pt x="124793" y="0"/>
                  </a:moveTo>
                  <a:lnTo>
                    <a:pt x="124793" y="1407391"/>
                  </a:lnTo>
                  <a:lnTo>
                    <a:pt x="56022" y="1490742"/>
                  </a:lnTo>
                  <a:cubicBezTo>
                    <a:pt x="35032" y="1521813"/>
                    <a:pt x="16952" y="1555011"/>
                    <a:pt x="2176" y="1589947"/>
                  </a:cubicBezTo>
                  <a:lnTo>
                    <a:pt x="0" y="1596957"/>
                  </a:lnTo>
                  <a:lnTo>
                    <a:pt x="1" y="0"/>
                  </a:lnTo>
                  <a:lnTo>
                    <a:pt x="124793"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5" name="组合 44">
              <a:extLst>
                <a:ext uri="{FF2B5EF4-FFF2-40B4-BE49-F238E27FC236}">
                  <a16:creationId xmlns:a16="http://schemas.microsoft.com/office/drawing/2014/main" id="{2507E356-BFF6-44EB-8ECB-ED77F3014010}"/>
                </a:ext>
              </a:extLst>
            </p:cNvPr>
            <p:cNvGrpSpPr/>
            <p:nvPr/>
          </p:nvGrpSpPr>
          <p:grpSpPr>
            <a:xfrm>
              <a:off x="1382713" y="79375"/>
              <a:ext cx="10809287" cy="1477963"/>
              <a:chOff x="1382713" y="79375"/>
              <a:chExt cx="10809287" cy="1477963"/>
            </a:xfrm>
          </p:grpSpPr>
          <p:sp>
            <p:nvSpPr>
              <p:cNvPr id="46" name="任意形状 156">
                <a:extLst>
                  <a:ext uri="{FF2B5EF4-FFF2-40B4-BE49-F238E27FC236}">
                    <a16:creationId xmlns:a16="http://schemas.microsoft.com/office/drawing/2014/main" id="{EA9F76A8-165C-4D7F-A6F9-7C5C48ADA12B}"/>
                  </a:ext>
                </a:extLst>
              </p:cNvPr>
              <p:cNvSpPr/>
              <p:nvPr/>
            </p:nvSpPr>
            <p:spPr>
              <a:xfrm rot="10800000">
                <a:off x="8374063" y="79375"/>
                <a:ext cx="657225" cy="236538"/>
              </a:xfrm>
              <a:custGeom>
                <a:avLst/>
                <a:gdLst>
                  <a:gd name="connsiteX0" fmla="*/ 404366 w 656792"/>
                  <a:gd name="connsiteY0" fmla="*/ 235639 h 235639"/>
                  <a:gd name="connsiteX1" fmla="*/ 0 w 656792"/>
                  <a:gd name="connsiteY1" fmla="*/ 235639 h 235639"/>
                  <a:gd name="connsiteX2" fmla="*/ 252426 w 656792"/>
                  <a:gd name="connsiteY2" fmla="*/ 0 h 235639"/>
                  <a:gd name="connsiteX3" fmla="*/ 656792 w 656792"/>
                  <a:gd name="connsiteY3" fmla="*/ 0 h 235639"/>
                  <a:gd name="connsiteX4" fmla="*/ 404366 w 656792"/>
                  <a:gd name="connsiteY4" fmla="*/ 235639 h 2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92" h="235639">
                    <a:moveTo>
                      <a:pt x="404366" y="235639"/>
                    </a:moveTo>
                    <a:lnTo>
                      <a:pt x="0" y="235639"/>
                    </a:lnTo>
                    <a:lnTo>
                      <a:pt x="252426" y="0"/>
                    </a:lnTo>
                    <a:lnTo>
                      <a:pt x="656792" y="0"/>
                    </a:lnTo>
                    <a:lnTo>
                      <a:pt x="404366" y="235639"/>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7" name="组合 46">
                <a:extLst>
                  <a:ext uri="{FF2B5EF4-FFF2-40B4-BE49-F238E27FC236}">
                    <a16:creationId xmlns:a16="http://schemas.microsoft.com/office/drawing/2014/main" id="{3339FAB0-F477-43D0-86A1-CA41C2A85288}"/>
                  </a:ext>
                </a:extLst>
              </p:cNvPr>
              <p:cNvGrpSpPr/>
              <p:nvPr/>
            </p:nvGrpSpPr>
            <p:grpSpPr>
              <a:xfrm>
                <a:off x="1382713" y="315913"/>
                <a:ext cx="10809287" cy="1241425"/>
                <a:chOff x="1382713" y="315913"/>
                <a:chExt cx="10809287" cy="1241425"/>
              </a:xfrm>
            </p:grpSpPr>
            <p:sp>
              <p:nvSpPr>
                <p:cNvPr id="48" name="任意形状 152">
                  <a:extLst>
                    <a:ext uri="{FF2B5EF4-FFF2-40B4-BE49-F238E27FC236}">
                      <a16:creationId xmlns:a16="http://schemas.microsoft.com/office/drawing/2014/main" id="{B47C1A70-AA79-431B-9FBD-A211B2A53DF6}"/>
                    </a:ext>
                  </a:extLst>
                </p:cNvPr>
                <p:cNvSpPr/>
                <p:nvPr/>
              </p:nvSpPr>
              <p:spPr>
                <a:xfrm rot="10800000">
                  <a:off x="1382713" y="315913"/>
                  <a:ext cx="6991350" cy="1085850"/>
                </a:xfrm>
                <a:custGeom>
                  <a:avLst/>
                  <a:gdLst>
                    <a:gd name="connsiteX0" fmla="*/ 6448497 w 6991631"/>
                    <a:gd name="connsiteY0" fmla="*/ 1086268 h 1086268"/>
                    <a:gd name="connsiteX1" fmla="*/ 0 w 6991631"/>
                    <a:gd name="connsiteY1" fmla="*/ 1086268 h 1086268"/>
                    <a:gd name="connsiteX2" fmla="*/ 1163654 w 6991631"/>
                    <a:gd name="connsiteY2" fmla="*/ 0 h 1086268"/>
                    <a:gd name="connsiteX3" fmla="*/ 6448497 w 6991631"/>
                    <a:gd name="connsiteY3" fmla="*/ 0 h 1086268"/>
                    <a:gd name="connsiteX4" fmla="*/ 6991631 w 6991631"/>
                    <a:gd name="connsiteY4" fmla="*/ 543134 h 1086268"/>
                    <a:gd name="connsiteX5" fmla="*/ 6448497 w 6991631"/>
                    <a:gd name="connsiteY5" fmla="*/ 1086268 h 10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631" h="1086268">
                      <a:moveTo>
                        <a:pt x="6448497" y="1086268"/>
                      </a:moveTo>
                      <a:lnTo>
                        <a:pt x="0" y="1086268"/>
                      </a:lnTo>
                      <a:lnTo>
                        <a:pt x="1163654" y="0"/>
                      </a:lnTo>
                      <a:lnTo>
                        <a:pt x="6448497" y="0"/>
                      </a:lnTo>
                      <a:cubicBezTo>
                        <a:pt x="6748462" y="0"/>
                        <a:pt x="6991631" y="243169"/>
                        <a:pt x="6991631" y="543134"/>
                      </a:cubicBezTo>
                      <a:cubicBezTo>
                        <a:pt x="6991631" y="843099"/>
                        <a:pt x="6748462" y="1086268"/>
                        <a:pt x="6448497" y="1086268"/>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文本框 49">
                  <a:extLst>
                    <a:ext uri="{FF2B5EF4-FFF2-40B4-BE49-F238E27FC236}">
                      <a16:creationId xmlns:a16="http://schemas.microsoft.com/office/drawing/2014/main" id="{9E0E8C88-F2FC-4D2C-9F47-513F8A1969A2}"/>
                    </a:ext>
                  </a:extLst>
                </p:cNvPr>
                <p:cNvSpPr txBox="1"/>
                <p:nvPr/>
              </p:nvSpPr>
              <p:spPr>
                <a:xfrm>
                  <a:off x="1822450" y="582613"/>
                  <a:ext cx="390525"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宋体" panose="02010600030101010101" pitchFamily="2" charset="-122"/>
                    <a:cs typeface="宋体" panose="02010600030101010101" pitchFamily="2" charset="-122"/>
                  </a:endParaRPr>
                </a:p>
              </p:txBody>
            </p:sp>
            <p:sp>
              <p:nvSpPr>
                <p:cNvPr id="52" name="任意形状 157">
                  <a:extLst>
                    <a:ext uri="{FF2B5EF4-FFF2-40B4-BE49-F238E27FC236}">
                      <a16:creationId xmlns:a16="http://schemas.microsoft.com/office/drawing/2014/main" id="{A405A89E-CCE3-42DD-BB8E-64F9C44CA1D2}"/>
                    </a:ext>
                  </a:extLst>
                </p:cNvPr>
                <p:cNvSpPr/>
                <p:nvPr/>
              </p:nvSpPr>
              <p:spPr>
                <a:xfrm rot="10800000">
                  <a:off x="7615238" y="315913"/>
                  <a:ext cx="4576762" cy="1085850"/>
                </a:xfrm>
                <a:custGeom>
                  <a:avLst/>
                  <a:gdLst>
                    <a:gd name="connsiteX0" fmla="*/ 3412957 w 4576611"/>
                    <a:gd name="connsiteY0" fmla="*/ 1086268 h 1086268"/>
                    <a:gd name="connsiteX1" fmla="*/ 0 w 4576611"/>
                    <a:gd name="connsiteY1" fmla="*/ 1086268 h 1086268"/>
                    <a:gd name="connsiteX2" fmla="*/ 0 w 4576611"/>
                    <a:gd name="connsiteY2" fmla="*/ 0 h 1086268"/>
                    <a:gd name="connsiteX3" fmla="*/ 4576611 w 4576611"/>
                    <a:gd name="connsiteY3" fmla="*/ 0 h 1086268"/>
                    <a:gd name="connsiteX4" fmla="*/ 3412957 w 4576611"/>
                    <a:gd name="connsiteY4" fmla="*/ 1086268 h 108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611" h="1086268">
                      <a:moveTo>
                        <a:pt x="3412957" y="1086268"/>
                      </a:moveTo>
                      <a:lnTo>
                        <a:pt x="0" y="1086268"/>
                      </a:lnTo>
                      <a:lnTo>
                        <a:pt x="0" y="0"/>
                      </a:lnTo>
                      <a:lnTo>
                        <a:pt x="4576611" y="0"/>
                      </a:lnTo>
                      <a:lnTo>
                        <a:pt x="3412957" y="1086268"/>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任意形状 158">
                  <a:extLst>
                    <a:ext uri="{FF2B5EF4-FFF2-40B4-BE49-F238E27FC236}">
                      <a16:creationId xmlns:a16="http://schemas.microsoft.com/office/drawing/2014/main" id="{F48BF60E-D11C-42B0-ADA5-C179ABB43F58}"/>
                    </a:ext>
                  </a:extLst>
                </p:cNvPr>
                <p:cNvSpPr/>
                <p:nvPr/>
              </p:nvSpPr>
              <p:spPr>
                <a:xfrm rot="10800000">
                  <a:off x="7043738" y="1401763"/>
                  <a:ext cx="571500" cy="155575"/>
                </a:xfrm>
                <a:custGeom>
                  <a:avLst/>
                  <a:gdLst>
                    <a:gd name="connsiteX0" fmla="*/ 404366 w 570981"/>
                    <a:gd name="connsiteY0" fmla="*/ 155535 h 155535"/>
                    <a:gd name="connsiteX1" fmla="*/ 0 w 570981"/>
                    <a:gd name="connsiteY1" fmla="*/ 155535 h 155535"/>
                    <a:gd name="connsiteX2" fmla="*/ 166615 w 570981"/>
                    <a:gd name="connsiteY2" fmla="*/ 0 h 155535"/>
                    <a:gd name="connsiteX3" fmla="*/ 570981 w 570981"/>
                    <a:gd name="connsiteY3" fmla="*/ 0 h 155535"/>
                    <a:gd name="connsiteX4" fmla="*/ 404366 w 570981"/>
                    <a:gd name="connsiteY4" fmla="*/ 155535 h 15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1" h="155535">
                      <a:moveTo>
                        <a:pt x="404366" y="155535"/>
                      </a:moveTo>
                      <a:lnTo>
                        <a:pt x="0" y="155535"/>
                      </a:lnTo>
                      <a:lnTo>
                        <a:pt x="166615" y="0"/>
                      </a:lnTo>
                      <a:lnTo>
                        <a:pt x="570981" y="0"/>
                      </a:lnTo>
                      <a:lnTo>
                        <a:pt x="404366" y="155535"/>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sp>
        <p:nvSpPr>
          <p:cNvPr id="6" name="文本框 5">
            <a:extLst>
              <a:ext uri="{FF2B5EF4-FFF2-40B4-BE49-F238E27FC236}">
                <a16:creationId xmlns:a16="http://schemas.microsoft.com/office/drawing/2014/main" id="{2D710746-736C-8AA3-D6D9-5BB5600B2642}"/>
              </a:ext>
            </a:extLst>
          </p:cNvPr>
          <p:cNvSpPr txBox="1"/>
          <p:nvPr/>
        </p:nvSpPr>
        <p:spPr>
          <a:xfrm>
            <a:off x="-40926" y="985292"/>
            <a:ext cx="12303030" cy="1289071"/>
          </a:xfrm>
          <a:prstGeom prst="rect">
            <a:avLst/>
          </a:prstGeom>
          <a:noFill/>
        </p:spPr>
        <p:txBody>
          <a:bodyPr wrap="square">
            <a:spAutoFit/>
          </a:body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The radiometer </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(SMAP) </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and SAR </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(Sentinel-1 and RADARSAT-2)</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-derived wind radii are systematically compared with the best-track estimates </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800" b="1" i="0" u="none" strike="noStrike" kern="1200" cap="none" spc="0" normalizeH="0" baseline="0" noProof="0" dirty="0" err="1">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IBTrACS</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 These error values are smaller than the averaged best-track uncertainty estimates for the three wind radii. </a:t>
            </a:r>
            <a:r>
              <a:rPr kumimoji="0" lang="en-US" altLang="zh-CN"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(Zhang et al., 2021). </a:t>
            </a:r>
            <a:endParaRPr kumimoji="0" lang="zh-CN" alt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2" name="3D 模型 1">
                <a:extLst>
                  <a:ext uri="{FF2B5EF4-FFF2-40B4-BE49-F238E27FC236}">
                    <a16:creationId xmlns:a16="http://schemas.microsoft.com/office/drawing/2014/main" id="{1C5E5C37-70A5-F852-372F-06667D1F65B0}"/>
                  </a:ext>
                </a:extLst>
              </p:cNvPr>
              <p:cNvGraphicFramePr>
                <a:graphicFrameLocks noChangeAspect="1"/>
              </p:cNvGraphicFramePr>
              <p:nvPr/>
            </p:nvGraphicFramePr>
            <p:xfrm>
              <a:off x="10315228" y="120354"/>
              <a:ext cx="1686981" cy="824250"/>
            </p:xfrm>
            <a:graphic>
              <a:graphicData uri="http://schemas.microsoft.com/office/drawing/2017/model3d">
                <am3d:model3d r:embed="rId2">
                  <am3d:spPr>
                    <a:xfrm>
                      <a:off x="0" y="0"/>
                      <a:ext cx="1686981" cy="824250"/>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3"/>
                  </am3d:raster>
                  <am3d:objViewport viewportSz="26181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模型 1">
                <a:extLst>
                  <a:ext uri="{FF2B5EF4-FFF2-40B4-BE49-F238E27FC236}">
                    <a16:creationId xmlns:a16="http://schemas.microsoft.com/office/drawing/2014/main" id="{1C5E5C37-70A5-F852-372F-06667D1F65B0}"/>
                  </a:ext>
                </a:extLst>
              </p:cNvPr>
              <p:cNvPicPr>
                <a:picLocks noGrp="1" noRot="1" noChangeAspect="1" noMove="1" noResize="1" noEditPoints="1" noAdjustHandles="1" noChangeArrowheads="1" noChangeShapeType="1" noCrop="1"/>
              </p:cNvPicPr>
              <p:nvPr/>
            </p:nvPicPr>
            <p:blipFill>
              <a:blip r:embed="rId3"/>
              <a:stretch>
                <a:fillRect/>
              </a:stretch>
            </p:blipFill>
            <p:spPr>
              <a:xfrm>
                <a:off x="10315228" y="120354"/>
                <a:ext cx="1686981" cy="824250"/>
              </a:xfrm>
              <a:prstGeom prst="rect">
                <a:avLst/>
              </a:prstGeom>
            </p:spPr>
          </p:pic>
        </mc:Fallback>
      </mc:AlternateContent>
      <p:pic>
        <p:nvPicPr>
          <p:cNvPr id="8" name="图片 7" descr="图表, 散点图&#10;&#10;描述已自动生成">
            <a:extLst>
              <a:ext uri="{FF2B5EF4-FFF2-40B4-BE49-F238E27FC236}">
                <a16:creationId xmlns:a16="http://schemas.microsoft.com/office/drawing/2014/main" id="{FF543BB8-46DC-1803-1102-E6F59AEDB3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8512" y="2212374"/>
            <a:ext cx="4823878" cy="4642077"/>
          </a:xfrm>
          <a:prstGeom prst="rect">
            <a:avLst/>
          </a:prstGeom>
        </p:spPr>
      </p:pic>
      <p:pic>
        <p:nvPicPr>
          <p:cNvPr id="10" name="图片 9" descr="图表, 散点图&#10;&#10;描述已自动生成">
            <a:extLst>
              <a:ext uri="{FF2B5EF4-FFF2-40B4-BE49-F238E27FC236}">
                <a16:creationId xmlns:a16="http://schemas.microsoft.com/office/drawing/2014/main" id="{4E031EAA-0846-030D-46AE-3384BEDB07D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34033" y="2212373"/>
            <a:ext cx="4815147" cy="4642077"/>
          </a:xfrm>
          <a:prstGeom prst="rect">
            <a:avLst/>
          </a:prstGeom>
        </p:spPr>
      </p:pic>
      <p:sp>
        <p:nvSpPr>
          <p:cNvPr id="11" name="文本框 10">
            <a:extLst>
              <a:ext uri="{FF2B5EF4-FFF2-40B4-BE49-F238E27FC236}">
                <a16:creationId xmlns:a16="http://schemas.microsoft.com/office/drawing/2014/main" id="{A020D80D-813D-7030-7352-55C55EA2AB49}"/>
              </a:ext>
            </a:extLst>
          </p:cNvPr>
          <p:cNvSpPr txBox="1"/>
          <p:nvPr/>
        </p:nvSpPr>
        <p:spPr>
          <a:xfrm>
            <a:off x="2272063" y="4293524"/>
            <a:ext cx="2009420"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SMAP DATA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12" name="文本框 11">
            <a:extLst>
              <a:ext uri="{FF2B5EF4-FFF2-40B4-BE49-F238E27FC236}">
                <a16:creationId xmlns:a16="http://schemas.microsoft.com/office/drawing/2014/main" id="{DD7B90D6-5741-4C95-0FCC-056CFF3EEBD7}"/>
              </a:ext>
            </a:extLst>
          </p:cNvPr>
          <p:cNvSpPr txBox="1"/>
          <p:nvPr/>
        </p:nvSpPr>
        <p:spPr>
          <a:xfrm>
            <a:off x="8375651" y="4284380"/>
            <a:ext cx="2009420"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SAR DATA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 name="矩形 2">
            <a:extLst>
              <a:ext uri="{FF2B5EF4-FFF2-40B4-BE49-F238E27FC236}">
                <a16:creationId xmlns:a16="http://schemas.microsoft.com/office/drawing/2014/main" id="{E3969364-0ED1-1BC2-E526-19AF5B6B9325}"/>
              </a:ext>
            </a:extLst>
          </p:cNvPr>
          <p:cNvSpPr/>
          <p:nvPr/>
        </p:nvSpPr>
        <p:spPr>
          <a:xfrm>
            <a:off x="0" y="1082336"/>
            <a:ext cx="12191999" cy="112089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 name="文本框 3">
            <a:extLst>
              <a:ext uri="{FF2B5EF4-FFF2-40B4-BE49-F238E27FC236}">
                <a16:creationId xmlns:a16="http://schemas.microsoft.com/office/drawing/2014/main" id="{F62EB5AD-DADA-28A3-79C5-54F33071DA92}"/>
              </a:ext>
            </a:extLst>
          </p:cNvPr>
          <p:cNvSpPr txBox="1"/>
          <p:nvPr/>
        </p:nvSpPr>
        <p:spPr>
          <a:xfrm>
            <a:off x="1637609" y="243361"/>
            <a:ext cx="5287748"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Background and motivation</a:t>
            </a:r>
            <a:endParaRPr kumimoji="0" lang="zh-C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29238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1000"/>
                                  </p:stCondLst>
                                  <p:childTnLst>
                                    <p:animRot by="21600000">
                                      <p:cBhvr>
                                        <p:cTn id="6" dur="20000" fill="hold"/>
                                        <p:tgtEl>
                                          <p:spTgt spid="2"/>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74B5"/>
            </a:gs>
            <a:gs pos="53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77B5F84E-528E-4599-A565-4BD377B64B48}"/>
              </a:ext>
            </a:extLst>
          </p:cNvPr>
          <p:cNvGrpSpPr/>
          <p:nvPr/>
        </p:nvGrpSpPr>
        <p:grpSpPr>
          <a:xfrm>
            <a:off x="0" y="-217191"/>
            <a:ext cx="12193588" cy="1436391"/>
            <a:chOff x="-1588" y="79375"/>
            <a:chExt cx="12193588" cy="1477963"/>
          </a:xfrm>
        </p:grpSpPr>
        <p:sp>
          <p:nvSpPr>
            <p:cNvPr id="36" name="任意形状 135">
              <a:extLst>
                <a:ext uri="{FF2B5EF4-FFF2-40B4-BE49-F238E27FC236}">
                  <a16:creationId xmlns:a16="http://schemas.microsoft.com/office/drawing/2014/main" id="{AD280E91-2831-425A-9FF0-1765A861F013}"/>
                </a:ext>
              </a:extLst>
            </p:cNvPr>
            <p:cNvSpPr/>
            <p:nvPr/>
          </p:nvSpPr>
          <p:spPr>
            <a:xfrm rot="16200000">
              <a:off x="743743" y="-429418"/>
              <a:ext cx="123825" cy="1614488"/>
            </a:xfrm>
            <a:custGeom>
              <a:avLst/>
              <a:gdLst>
                <a:gd name="connsiteX0" fmla="*/ 124792 w 124792"/>
                <a:gd name="connsiteY0" fmla="*/ 2 h 1615180"/>
                <a:gd name="connsiteX1" fmla="*/ 124792 w 124792"/>
                <a:gd name="connsiteY1" fmla="*/ 1615180 h 1615180"/>
                <a:gd name="connsiteX2" fmla="*/ 116959 w 124792"/>
                <a:gd name="connsiteY2" fmla="*/ 1589947 h 1615180"/>
                <a:gd name="connsiteX3" fmla="*/ 63113 w 124792"/>
                <a:gd name="connsiteY3" fmla="*/ 1490742 h 1615180"/>
                <a:gd name="connsiteX4" fmla="*/ 0 w 124792"/>
                <a:gd name="connsiteY4" fmla="*/ 1414249 h 1615180"/>
                <a:gd name="connsiteX5" fmla="*/ 0 w 124792"/>
                <a:gd name="connsiteY5" fmla="*/ 0 h 1615180"/>
                <a:gd name="connsiteX6" fmla="*/ 124792 w 124792"/>
                <a:gd name="connsiteY6" fmla="*/ 2 h 1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2" h="1615180">
                  <a:moveTo>
                    <a:pt x="124792" y="2"/>
                  </a:moveTo>
                  <a:lnTo>
                    <a:pt x="124792" y="1615180"/>
                  </a:lnTo>
                  <a:lnTo>
                    <a:pt x="116959" y="1589947"/>
                  </a:lnTo>
                  <a:cubicBezTo>
                    <a:pt x="102183" y="1555011"/>
                    <a:pt x="84103" y="1521813"/>
                    <a:pt x="63113" y="1490742"/>
                  </a:cubicBezTo>
                  <a:lnTo>
                    <a:pt x="0" y="1414249"/>
                  </a:lnTo>
                  <a:lnTo>
                    <a:pt x="0" y="0"/>
                  </a:lnTo>
                  <a:lnTo>
                    <a:pt x="124792" y="2"/>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任意形状 134">
              <a:extLst>
                <a:ext uri="{FF2B5EF4-FFF2-40B4-BE49-F238E27FC236}">
                  <a16:creationId xmlns:a16="http://schemas.microsoft.com/office/drawing/2014/main" id="{90DE13D9-7B54-4E0E-A54D-5CFE12445AEB}"/>
                </a:ext>
              </a:extLst>
            </p:cNvPr>
            <p:cNvSpPr/>
            <p:nvPr/>
          </p:nvSpPr>
          <p:spPr>
            <a:xfrm rot="16200000">
              <a:off x="595312" y="-38100"/>
              <a:ext cx="125413" cy="1319213"/>
            </a:xfrm>
            <a:custGeom>
              <a:avLst/>
              <a:gdLst>
                <a:gd name="connsiteX0" fmla="*/ 124792 w 124792"/>
                <a:gd name="connsiteY0" fmla="*/ 0 h 1319998"/>
                <a:gd name="connsiteX1" fmla="*/ 124792 w 124792"/>
                <a:gd name="connsiteY1" fmla="*/ 1319998 h 1319998"/>
                <a:gd name="connsiteX2" fmla="*/ 49528 w 124792"/>
                <a:gd name="connsiteY2" fmla="*/ 1279147 h 1319998"/>
                <a:gd name="connsiteX3" fmla="*/ 0 w 124792"/>
                <a:gd name="connsiteY3" fmla="*/ 1263772 h 1319998"/>
                <a:gd name="connsiteX4" fmla="*/ 0 w 124792"/>
                <a:gd name="connsiteY4" fmla="*/ 0 h 1319998"/>
                <a:gd name="connsiteX5" fmla="*/ 124792 w 124792"/>
                <a:gd name="connsiteY5" fmla="*/ 0 h 13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998">
                  <a:moveTo>
                    <a:pt x="124792" y="0"/>
                  </a:moveTo>
                  <a:lnTo>
                    <a:pt x="124792" y="1319998"/>
                  </a:lnTo>
                  <a:lnTo>
                    <a:pt x="49528" y="1279147"/>
                  </a:lnTo>
                  <a:lnTo>
                    <a:pt x="0" y="1263772"/>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任意形状 133">
              <a:extLst>
                <a:ext uri="{FF2B5EF4-FFF2-40B4-BE49-F238E27FC236}">
                  <a16:creationId xmlns:a16="http://schemas.microsoft.com/office/drawing/2014/main" id="{1A983AB0-6451-4C83-8E68-780527A9FAD3}"/>
                </a:ext>
              </a:extLst>
            </p:cNvPr>
            <p:cNvSpPr/>
            <p:nvPr/>
          </p:nvSpPr>
          <p:spPr>
            <a:xfrm rot="16200000">
              <a:off x="554832" y="242093"/>
              <a:ext cx="125412" cy="1238251"/>
            </a:xfrm>
            <a:custGeom>
              <a:avLst/>
              <a:gdLst>
                <a:gd name="connsiteX0" fmla="*/ 124792 w 124792"/>
                <a:gd name="connsiteY0" fmla="*/ 0 h 1239543"/>
                <a:gd name="connsiteX1" fmla="*/ 124792 w 124792"/>
                <a:gd name="connsiteY1" fmla="*/ 1239543 h 1239543"/>
                <a:gd name="connsiteX2" fmla="*/ 62397 w 124792"/>
                <a:gd name="connsiteY2" fmla="*/ 1233253 h 1239543"/>
                <a:gd name="connsiteX3" fmla="*/ 0 w 124792"/>
                <a:gd name="connsiteY3" fmla="*/ 1239543 h 1239543"/>
                <a:gd name="connsiteX4" fmla="*/ 0 w 124792"/>
                <a:gd name="connsiteY4" fmla="*/ 0 h 1239543"/>
                <a:gd name="connsiteX5" fmla="*/ 124792 w 124792"/>
                <a:gd name="connsiteY5" fmla="*/ 0 h 12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239543">
                  <a:moveTo>
                    <a:pt x="124792" y="0"/>
                  </a:moveTo>
                  <a:lnTo>
                    <a:pt x="124792" y="1239543"/>
                  </a:lnTo>
                  <a:lnTo>
                    <a:pt x="62397" y="1233253"/>
                  </a:lnTo>
                  <a:lnTo>
                    <a:pt x="0" y="123954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任意形状 132">
              <a:extLst>
                <a:ext uri="{FF2B5EF4-FFF2-40B4-BE49-F238E27FC236}">
                  <a16:creationId xmlns:a16="http://schemas.microsoft.com/office/drawing/2014/main" id="{BEA126F8-8210-42AD-AAE6-7C81C24BF8E1}"/>
                </a:ext>
              </a:extLst>
            </p:cNvPr>
            <p:cNvSpPr/>
            <p:nvPr/>
          </p:nvSpPr>
          <p:spPr>
            <a:xfrm rot="16200000">
              <a:off x="596106" y="440531"/>
              <a:ext cx="123825" cy="1319213"/>
            </a:xfrm>
            <a:custGeom>
              <a:avLst/>
              <a:gdLst>
                <a:gd name="connsiteX0" fmla="*/ 124792 w 124792"/>
                <a:gd name="connsiteY0" fmla="*/ 0 h 1319323"/>
                <a:gd name="connsiteX1" fmla="*/ 124792 w 124792"/>
                <a:gd name="connsiteY1" fmla="*/ 1263386 h 1319323"/>
                <a:gd name="connsiteX2" fmla="*/ 74020 w 124792"/>
                <a:gd name="connsiteY2" fmla="*/ 1279147 h 1319323"/>
                <a:gd name="connsiteX3" fmla="*/ 0 w 124792"/>
                <a:gd name="connsiteY3" fmla="*/ 1319323 h 1319323"/>
                <a:gd name="connsiteX4" fmla="*/ 0 w 124792"/>
                <a:gd name="connsiteY4" fmla="*/ 0 h 1319323"/>
                <a:gd name="connsiteX5" fmla="*/ 124792 w 124792"/>
                <a:gd name="connsiteY5" fmla="*/ 0 h 13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323">
                  <a:moveTo>
                    <a:pt x="124792" y="0"/>
                  </a:moveTo>
                  <a:lnTo>
                    <a:pt x="124792" y="1263386"/>
                  </a:lnTo>
                  <a:lnTo>
                    <a:pt x="74020" y="1279147"/>
                  </a:lnTo>
                  <a:lnTo>
                    <a:pt x="0" y="131932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任意形状 131">
              <a:extLst>
                <a:ext uri="{FF2B5EF4-FFF2-40B4-BE49-F238E27FC236}">
                  <a16:creationId xmlns:a16="http://schemas.microsoft.com/office/drawing/2014/main" id="{87999705-2284-40B3-B52E-8178118AAB7F}"/>
                </a:ext>
              </a:extLst>
            </p:cNvPr>
            <p:cNvSpPr/>
            <p:nvPr/>
          </p:nvSpPr>
          <p:spPr>
            <a:xfrm rot="16200000">
              <a:off x="734218" y="540544"/>
              <a:ext cx="125413" cy="1597026"/>
            </a:xfrm>
            <a:custGeom>
              <a:avLst/>
              <a:gdLst>
                <a:gd name="connsiteX0" fmla="*/ 124793 w 124793"/>
                <a:gd name="connsiteY0" fmla="*/ 0 h 1596957"/>
                <a:gd name="connsiteX1" fmla="*/ 124793 w 124793"/>
                <a:gd name="connsiteY1" fmla="*/ 1407391 h 1596957"/>
                <a:gd name="connsiteX2" fmla="*/ 56022 w 124793"/>
                <a:gd name="connsiteY2" fmla="*/ 1490742 h 1596957"/>
                <a:gd name="connsiteX3" fmla="*/ 2176 w 124793"/>
                <a:gd name="connsiteY3" fmla="*/ 1589947 h 1596957"/>
                <a:gd name="connsiteX4" fmla="*/ 0 w 124793"/>
                <a:gd name="connsiteY4" fmla="*/ 1596957 h 1596957"/>
                <a:gd name="connsiteX5" fmla="*/ 1 w 124793"/>
                <a:gd name="connsiteY5" fmla="*/ 0 h 1596957"/>
                <a:gd name="connsiteX6" fmla="*/ 124793 w 124793"/>
                <a:gd name="connsiteY6" fmla="*/ 0 h 15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3" h="1596957">
                  <a:moveTo>
                    <a:pt x="124793" y="0"/>
                  </a:moveTo>
                  <a:lnTo>
                    <a:pt x="124793" y="1407391"/>
                  </a:lnTo>
                  <a:lnTo>
                    <a:pt x="56022" y="1490742"/>
                  </a:lnTo>
                  <a:cubicBezTo>
                    <a:pt x="35032" y="1521813"/>
                    <a:pt x="16952" y="1555011"/>
                    <a:pt x="2176" y="1589947"/>
                  </a:cubicBezTo>
                  <a:lnTo>
                    <a:pt x="0" y="1596957"/>
                  </a:lnTo>
                  <a:lnTo>
                    <a:pt x="1" y="0"/>
                  </a:lnTo>
                  <a:lnTo>
                    <a:pt x="124793"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5" name="组合 44">
              <a:extLst>
                <a:ext uri="{FF2B5EF4-FFF2-40B4-BE49-F238E27FC236}">
                  <a16:creationId xmlns:a16="http://schemas.microsoft.com/office/drawing/2014/main" id="{2507E356-BFF6-44EB-8ECB-ED77F3014010}"/>
                </a:ext>
              </a:extLst>
            </p:cNvPr>
            <p:cNvGrpSpPr/>
            <p:nvPr/>
          </p:nvGrpSpPr>
          <p:grpSpPr>
            <a:xfrm>
              <a:off x="1382713" y="79375"/>
              <a:ext cx="10809287" cy="1477963"/>
              <a:chOff x="1382713" y="79375"/>
              <a:chExt cx="10809287" cy="1477963"/>
            </a:xfrm>
          </p:grpSpPr>
          <p:sp>
            <p:nvSpPr>
              <p:cNvPr id="46" name="任意形状 156">
                <a:extLst>
                  <a:ext uri="{FF2B5EF4-FFF2-40B4-BE49-F238E27FC236}">
                    <a16:creationId xmlns:a16="http://schemas.microsoft.com/office/drawing/2014/main" id="{EA9F76A8-165C-4D7F-A6F9-7C5C48ADA12B}"/>
                  </a:ext>
                </a:extLst>
              </p:cNvPr>
              <p:cNvSpPr/>
              <p:nvPr/>
            </p:nvSpPr>
            <p:spPr>
              <a:xfrm rot="10800000">
                <a:off x="8374063" y="79375"/>
                <a:ext cx="657225" cy="236538"/>
              </a:xfrm>
              <a:custGeom>
                <a:avLst/>
                <a:gdLst>
                  <a:gd name="connsiteX0" fmla="*/ 404366 w 656792"/>
                  <a:gd name="connsiteY0" fmla="*/ 235639 h 235639"/>
                  <a:gd name="connsiteX1" fmla="*/ 0 w 656792"/>
                  <a:gd name="connsiteY1" fmla="*/ 235639 h 235639"/>
                  <a:gd name="connsiteX2" fmla="*/ 252426 w 656792"/>
                  <a:gd name="connsiteY2" fmla="*/ 0 h 235639"/>
                  <a:gd name="connsiteX3" fmla="*/ 656792 w 656792"/>
                  <a:gd name="connsiteY3" fmla="*/ 0 h 235639"/>
                  <a:gd name="connsiteX4" fmla="*/ 404366 w 656792"/>
                  <a:gd name="connsiteY4" fmla="*/ 235639 h 2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92" h="235639">
                    <a:moveTo>
                      <a:pt x="404366" y="235639"/>
                    </a:moveTo>
                    <a:lnTo>
                      <a:pt x="0" y="235639"/>
                    </a:lnTo>
                    <a:lnTo>
                      <a:pt x="252426" y="0"/>
                    </a:lnTo>
                    <a:lnTo>
                      <a:pt x="656792" y="0"/>
                    </a:lnTo>
                    <a:lnTo>
                      <a:pt x="404366" y="235639"/>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7" name="组合 46">
                <a:extLst>
                  <a:ext uri="{FF2B5EF4-FFF2-40B4-BE49-F238E27FC236}">
                    <a16:creationId xmlns:a16="http://schemas.microsoft.com/office/drawing/2014/main" id="{3339FAB0-F477-43D0-86A1-CA41C2A85288}"/>
                  </a:ext>
                </a:extLst>
              </p:cNvPr>
              <p:cNvGrpSpPr/>
              <p:nvPr/>
            </p:nvGrpSpPr>
            <p:grpSpPr>
              <a:xfrm>
                <a:off x="1382713" y="315913"/>
                <a:ext cx="10809287" cy="1241425"/>
                <a:chOff x="1382713" y="315913"/>
                <a:chExt cx="10809287" cy="1241425"/>
              </a:xfrm>
            </p:grpSpPr>
            <p:sp>
              <p:nvSpPr>
                <p:cNvPr id="48" name="任意形状 152">
                  <a:extLst>
                    <a:ext uri="{FF2B5EF4-FFF2-40B4-BE49-F238E27FC236}">
                      <a16:creationId xmlns:a16="http://schemas.microsoft.com/office/drawing/2014/main" id="{B47C1A70-AA79-431B-9FBD-A211B2A53DF6}"/>
                    </a:ext>
                  </a:extLst>
                </p:cNvPr>
                <p:cNvSpPr/>
                <p:nvPr/>
              </p:nvSpPr>
              <p:spPr>
                <a:xfrm rot="10800000">
                  <a:off x="1382713" y="315913"/>
                  <a:ext cx="6991350" cy="1085850"/>
                </a:xfrm>
                <a:custGeom>
                  <a:avLst/>
                  <a:gdLst>
                    <a:gd name="connsiteX0" fmla="*/ 6448497 w 6991631"/>
                    <a:gd name="connsiteY0" fmla="*/ 1086268 h 1086268"/>
                    <a:gd name="connsiteX1" fmla="*/ 0 w 6991631"/>
                    <a:gd name="connsiteY1" fmla="*/ 1086268 h 1086268"/>
                    <a:gd name="connsiteX2" fmla="*/ 1163654 w 6991631"/>
                    <a:gd name="connsiteY2" fmla="*/ 0 h 1086268"/>
                    <a:gd name="connsiteX3" fmla="*/ 6448497 w 6991631"/>
                    <a:gd name="connsiteY3" fmla="*/ 0 h 1086268"/>
                    <a:gd name="connsiteX4" fmla="*/ 6991631 w 6991631"/>
                    <a:gd name="connsiteY4" fmla="*/ 543134 h 1086268"/>
                    <a:gd name="connsiteX5" fmla="*/ 6448497 w 6991631"/>
                    <a:gd name="connsiteY5" fmla="*/ 1086268 h 10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631" h="1086268">
                      <a:moveTo>
                        <a:pt x="6448497" y="1086268"/>
                      </a:moveTo>
                      <a:lnTo>
                        <a:pt x="0" y="1086268"/>
                      </a:lnTo>
                      <a:lnTo>
                        <a:pt x="1163654" y="0"/>
                      </a:lnTo>
                      <a:lnTo>
                        <a:pt x="6448497" y="0"/>
                      </a:lnTo>
                      <a:cubicBezTo>
                        <a:pt x="6748462" y="0"/>
                        <a:pt x="6991631" y="243169"/>
                        <a:pt x="6991631" y="543134"/>
                      </a:cubicBezTo>
                      <a:cubicBezTo>
                        <a:pt x="6991631" y="843099"/>
                        <a:pt x="6748462" y="1086268"/>
                        <a:pt x="6448497" y="1086268"/>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文本框 49">
                  <a:extLst>
                    <a:ext uri="{FF2B5EF4-FFF2-40B4-BE49-F238E27FC236}">
                      <a16:creationId xmlns:a16="http://schemas.microsoft.com/office/drawing/2014/main" id="{9E0E8C88-F2FC-4D2C-9F47-513F8A1969A2}"/>
                    </a:ext>
                  </a:extLst>
                </p:cNvPr>
                <p:cNvSpPr txBox="1"/>
                <p:nvPr/>
              </p:nvSpPr>
              <p:spPr>
                <a:xfrm>
                  <a:off x="1822450" y="582613"/>
                  <a:ext cx="390525"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宋体" panose="02010600030101010101" pitchFamily="2" charset="-122"/>
                    <a:cs typeface="宋体" panose="02010600030101010101" pitchFamily="2" charset="-122"/>
                  </a:endParaRPr>
                </a:p>
              </p:txBody>
            </p:sp>
            <p:sp>
              <p:nvSpPr>
                <p:cNvPr id="52" name="任意形状 157">
                  <a:extLst>
                    <a:ext uri="{FF2B5EF4-FFF2-40B4-BE49-F238E27FC236}">
                      <a16:creationId xmlns:a16="http://schemas.microsoft.com/office/drawing/2014/main" id="{A405A89E-CCE3-42DD-BB8E-64F9C44CA1D2}"/>
                    </a:ext>
                  </a:extLst>
                </p:cNvPr>
                <p:cNvSpPr/>
                <p:nvPr/>
              </p:nvSpPr>
              <p:spPr>
                <a:xfrm rot="10800000">
                  <a:off x="7615238" y="315913"/>
                  <a:ext cx="4576762" cy="1085850"/>
                </a:xfrm>
                <a:custGeom>
                  <a:avLst/>
                  <a:gdLst>
                    <a:gd name="connsiteX0" fmla="*/ 3412957 w 4576611"/>
                    <a:gd name="connsiteY0" fmla="*/ 1086268 h 1086268"/>
                    <a:gd name="connsiteX1" fmla="*/ 0 w 4576611"/>
                    <a:gd name="connsiteY1" fmla="*/ 1086268 h 1086268"/>
                    <a:gd name="connsiteX2" fmla="*/ 0 w 4576611"/>
                    <a:gd name="connsiteY2" fmla="*/ 0 h 1086268"/>
                    <a:gd name="connsiteX3" fmla="*/ 4576611 w 4576611"/>
                    <a:gd name="connsiteY3" fmla="*/ 0 h 1086268"/>
                    <a:gd name="connsiteX4" fmla="*/ 3412957 w 4576611"/>
                    <a:gd name="connsiteY4" fmla="*/ 1086268 h 108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611" h="1086268">
                      <a:moveTo>
                        <a:pt x="3412957" y="1086268"/>
                      </a:moveTo>
                      <a:lnTo>
                        <a:pt x="0" y="1086268"/>
                      </a:lnTo>
                      <a:lnTo>
                        <a:pt x="0" y="0"/>
                      </a:lnTo>
                      <a:lnTo>
                        <a:pt x="4576611" y="0"/>
                      </a:lnTo>
                      <a:lnTo>
                        <a:pt x="3412957" y="1086268"/>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任意形状 158">
                  <a:extLst>
                    <a:ext uri="{FF2B5EF4-FFF2-40B4-BE49-F238E27FC236}">
                      <a16:creationId xmlns:a16="http://schemas.microsoft.com/office/drawing/2014/main" id="{F48BF60E-D11C-42B0-ADA5-C179ABB43F58}"/>
                    </a:ext>
                  </a:extLst>
                </p:cNvPr>
                <p:cNvSpPr/>
                <p:nvPr/>
              </p:nvSpPr>
              <p:spPr>
                <a:xfrm rot="10800000">
                  <a:off x="7043738" y="1401763"/>
                  <a:ext cx="571500" cy="155575"/>
                </a:xfrm>
                <a:custGeom>
                  <a:avLst/>
                  <a:gdLst>
                    <a:gd name="connsiteX0" fmla="*/ 404366 w 570981"/>
                    <a:gd name="connsiteY0" fmla="*/ 155535 h 155535"/>
                    <a:gd name="connsiteX1" fmla="*/ 0 w 570981"/>
                    <a:gd name="connsiteY1" fmla="*/ 155535 h 155535"/>
                    <a:gd name="connsiteX2" fmla="*/ 166615 w 570981"/>
                    <a:gd name="connsiteY2" fmla="*/ 0 h 155535"/>
                    <a:gd name="connsiteX3" fmla="*/ 570981 w 570981"/>
                    <a:gd name="connsiteY3" fmla="*/ 0 h 155535"/>
                    <a:gd name="connsiteX4" fmla="*/ 404366 w 570981"/>
                    <a:gd name="connsiteY4" fmla="*/ 155535 h 15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1" h="155535">
                      <a:moveTo>
                        <a:pt x="404366" y="155535"/>
                      </a:moveTo>
                      <a:lnTo>
                        <a:pt x="0" y="155535"/>
                      </a:lnTo>
                      <a:lnTo>
                        <a:pt x="166615" y="0"/>
                      </a:lnTo>
                      <a:lnTo>
                        <a:pt x="570981" y="0"/>
                      </a:lnTo>
                      <a:lnTo>
                        <a:pt x="404366" y="155535"/>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sp>
        <p:nvSpPr>
          <p:cNvPr id="22" name="矩形 14">
            <a:extLst>
              <a:ext uri="{FF2B5EF4-FFF2-40B4-BE49-F238E27FC236}">
                <a16:creationId xmlns:a16="http://schemas.microsoft.com/office/drawing/2014/main" id="{10A60EE4-2455-41B3-84EA-62E0BB17BF42}"/>
              </a:ext>
            </a:extLst>
          </p:cNvPr>
          <p:cNvSpPr>
            <a:spLocks noChangeArrowheads="1"/>
          </p:cNvSpPr>
          <p:nvPr/>
        </p:nvSpPr>
        <p:spPr bwMode="auto">
          <a:xfrm>
            <a:off x="-3382" y="1001812"/>
            <a:ext cx="11982450" cy="278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marL="342900" marR="0" lvl="0" indent="-342900" algn="just" defTabSz="914400" rtl="0" eaLnBrk="0" fontAlgn="base" latinLnBrk="0" hangingPunct="0">
              <a:lnSpc>
                <a:spcPct val="150000"/>
              </a:lnSpc>
              <a:spcBef>
                <a:spcPts val="600"/>
              </a:spcBef>
              <a:spcAft>
                <a:spcPts val="600"/>
              </a:spcAft>
              <a:buClrTx/>
              <a:buSzTx/>
              <a:buFont typeface="Arial" panose="020B0604020202020204" pitchFamily="34" charset="0"/>
              <a:buChar char="•"/>
              <a:tabLst/>
              <a:defRPr/>
            </a:pPr>
            <a:r>
              <a:rPr kumimoji="1" lang="en-US" alt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itchFamily="34" charset="-122"/>
                <a:cs typeface="Times New Roman" panose="02020603050405020304" pitchFamily="18" charset="0"/>
              </a:rPr>
              <a:t>M</a:t>
            </a:r>
            <a:r>
              <a:rPr kumimoji="1" lang="en-US" altLang="zh-CN" sz="2000" b="1" i="0" u="none" strike="noStrike" kern="1200" cap="none" spc="0" normalizeH="0" baseline="0" noProof="0" dirty="0" err="1">
                <a:ln>
                  <a:noFill/>
                </a:ln>
                <a:solidFill>
                  <a:srgbClr val="C00000"/>
                </a:solidFill>
                <a:effectLst/>
                <a:uLnTx/>
                <a:uFillTx/>
                <a:latin typeface="Times New Roman" panose="02020603050405020304" pitchFamily="18" charset="0"/>
                <a:ea typeface="Arial Unicode MS" pitchFamily="34" charset="-122"/>
                <a:cs typeface="Times New Roman" panose="02020603050405020304" pitchFamily="18" charset="0"/>
              </a:rPr>
              <a:t>ulti</a:t>
            </a:r>
            <a:r>
              <a:rPr kumimoji="1" lang="en-US" alt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itchFamily="34" charset="-122"/>
                <a:cs typeface="Times New Roman" panose="02020603050405020304" pitchFamily="18" charset="0"/>
              </a:rPr>
              <a:t>-source microwave remote sensing observation can provide </a:t>
            </a:r>
            <a:r>
              <a:rPr kumimoji="0" lang="en-US" alt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multi-temporal wind fields</a:t>
            </a:r>
            <a:r>
              <a:rPr kumimoji="1" lang="en-US" alt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Arial Unicode MS" pitchFamily="34" charset="-122"/>
                <a:cs typeface="Times New Roman" panose="02020603050405020304" pitchFamily="18" charset="0"/>
              </a:rPr>
              <a:t>.</a:t>
            </a:r>
            <a:endParaRPr kumimoji="0" lang="en-US" altLang="zh-CN" sz="16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342900" marR="0" lvl="0" indent="-342900" algn="just" defTabSz="914400" rtl="0" eaLnBrk="0" fontAlgn="base" latinLnBrk="0" hangingPunct="0">
              <a:lnSpc>
                <a:spcPct val="150000"/>
              </a:lnSpc>
              <a:spcBef>
                <a:spcPts val="600"/>
              </a:spcBef>
              <a:spcAft>
                <a:spcPts val="600"/>
              </a:spcAft>
              <a:buClrTx/>
              <a:buSzTx/>
              <a:buFont typeface="Arial" panose="020B0604020202020204" pitchFamily="34" charset="0"/>
              <a:buChar char="•"/>
              <a:tabLst/>
              <a:defRPr/>
            </a:pPr>
            <a:endParaRPr kumimoji="0" lang="en-US" altLang="zh-CN" sz="20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342900" marR="0" lvl="0" indent="-342900" algn="just" defTabSz="914400" rtl="0" eaLnBrk="0" fontAlgn="base" latinLnBrk="0" hangingPunct="0">
              <a:lnSpc>
                <a:spcPct val="150000"/>
              </a:lnSpc>
              <a:spcBef>
                <a:spcPts val="600"/>
              </a:spcBef>
              <a:spcAft>
                <a:spcPts val="600"/>
              </a:spcAft>
              <a:buClrTx/>
              <a:buSzTx/>
              <a:buFont typeface="Arial" panose="020B0604020202020204" pitchFamily="34" charset="0"/>
              <a:buChar char="•"/>
              <a:tabLst/>
              <a:defRPr/>
            </a:pP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342900" marR="0" lvl="0" indent="-342900" algn="just" defTabSz="914400" rtl="0" eaLnBrk="0" fontAlgn="base" latinLnBrk="0" hangingPunct="0">
              <a:lnSpc>
                <a:spcPct val="150000"/>
              </a:lnSpc>
              <a:spcBef>
                <a:spcPts val="600"/>
              </a:spcBef>
              <a:spcAft>
                <a:spcPts val="600"/>
              </a:spcAft>
              <a:buClrTx/>
              <a:buSzTx/>
              <a:buFont typeface="Arial" panose="020B0604020202020204" pitchFamily="34" charset="0"/>
              <a:buChar char="•"/>
              <a:tabLst/>
              <a:defRPr/>
            </a:pP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342900" marR="0" lvl="0" indent="-342900" algn="just" defTabSz="914400" rtl="0" eaLnBrk="0" fontAlgn="base" latinLnBrk="0" hangingPunct="0">
              <a:lnSpc>
                <a:spcPct val="150000"/>
              </a:lnSpc>
              <a:spcBef>
                <a:spcPts val="600"/>
              </a:spcBef>
              <a:spcAft>
                <a:spcPts val="600"/>
              </a:spcAft>
              <a:buClrTx/>
              <a:buSzTx/>
              <a:buFont typeface="Arial" panose="020B0604020202020204" pitchFamily="34" charset="0"/>
              <a:buChar char="•"/>
              <a:tabLst/>
              <a:defRPr/>
            </a:pPr>
            <a:endParaRPr kumimoji="0" lang="en-US" altLang="zh-CN" sz="1600" b="1"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3" name="组合 2">
            <a:extLst>
              <a:ext uri="{FF2B5EF4-FFF2-40B4-BE49-F238E27FC236}">
                <a16:creationId xmlns:a16="http://schemas.microsoft.com/office/drawing/2014/main" id="{447E0FDF-7EF3-E2FF-BA4B-D18E113D0410}"/>
              </a:ext>
            </a:extLst>
          </p:cNvPr>
          <p:cNvGrpSpPr/>
          <p:nvPr/>
        </p:nvGrpSpPr>
        <p:grpSpPr>
          <a:xfrm>
            <a:off x="-3383" y="1501694"/>
            <a:ext cx="12228137" cy="5521331"/>
            <a:chOff x="-3383" y="1501694"/>
            <a:chExt cx="12228137" cy="5521331"/>
          </a:xfrm>
        </p:grpSpPr>
        <p:pic>
          <p:nvPicPr>
            <p:cNvPr id="2" name="图片 1">
              <a:extLst>
                <a:ext uri="{FF2B5EF4-FFF2-40B4-BE49-F238E27FC236}">
                  <a16:creationId xmlns:a16="http://schemas.microsoft.com/office/drawing/2014/main" id="{97D9BBE2-7813-45E1-981A-8D7F3119AB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3" y="1501694"/>
              <a:ext cx="12228137" cy="5521331"/>
            </a:xfrm>
            <a:prstGeom prst="rect">
              <a:avLst/>
            </a:prstGeom>
          </p:spPr>
        </p:pic>
        <p:sp>
          <p:nvSpPr>
            <p:cNvPr id="25" name="文本框 24">
              <a:extLst>
                <a:ext uri="{FF2B5EF4-FFF2-40B4-BE49-F238E27FC236}">
                  <a16:creationId xmlns:a16="http://schemas.microsoft.com/office/drawing/2014/main" id="{776E0734-3FC0-488B-99B0-681D5E453D16}"/>
                </a:ext>
              </a:extLst>
            </p:cNvPr>
            <p:cNvSpPr txBox="1"/>
            <p:nvPr/>
          </p:nvSpPr>
          <p:spPr>
            <a:xfrm>
              <a:off x="9935852" y="6281345"/>
              <a:ext cx="2096286"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600" b="1" i="0" u="none" strike="noStrike" kern="1200" cap="none" spc="0" normalizeH="0" baseline="0" noProof="0" dirty="0">
                  <a:ln>
                    <a:noFill/>
                  </a:ln>
                  <a:solidFill>
                    <a:srgbClr val="002060"/>
                  </a:solidFill>
                  <a:effectLst/>
                  <a:uLnTx/>
                  <a:uFillTx/>
                  <a:latin typeface="Times New Roman" panose="02020603050405020304" pitchFamily="18" charset="0"/>
                  <a:ea typeface="黑体" panose="02010609060101010101" pitchFamily="49" charset="-122"/>
                  <a:cs typeface="Times New Roman" panose="02020603050405020304" pitchFamily="18" charset="0"/>
                </a:rPr>
                <a:t> </a:t>
              </a:r>
              <a:r>
                <a:rPr kumimoji="0" lang="en-US" altLang="zh-CN" sz="16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Sun et.al</a:t>
              </a:r>
              <a:r>
                <a:rPr kumimoji="0" lang="zh-CN" altLang="en-US" sz="16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6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2023</a:t>
              </a:r>
              <a:r>
                <a:rPr kumimoji="0" lang="zh-CN" altLang="en-US" sz="16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6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1600" b="1" i="0" u="none" strike="noStrike" kern="1200" cap="none" spc="0" normalizeH="0" baseline="0" noProof="0" dirty="0">
                <a:ln>
                  <a:noFill/>
                </a:ln>
                <a:solidFill>
                  <a:srgbClr val="00206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26" name="矩形 25">
            <a:extLst>
              <a:ext uri="{FF2B5EF4-FFF2-40B4-BE49-F238E27FC236}">
                <a16:creationId xmlns:a16="http://schemas.microsoft.com/office/drawing/2014/main" id="{A8777EDD-3447-4EE2-BE90-F2960A3A25BC}"/>
              </a:ext>
            </a:extLst>
          </p:cNvPr>
          <p:cNvSpPr/>
          <p:nvPr/>
        </p:nvSpPr>
        <p:spPr>
          <a:xfrm>
            <a:off x="4027806" y="4551088"/>
            <a:ext cx="1028700" cy="102869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9" name="文本框 28">
            <a:extLst>
              <a:ext uri="{FF2B5EF4-FFF2-40B4-BE49-F238E27FC236}">
                <a16:creationId xmlns:a16="http://schemas.microsoft.com/office/drawing/2014/main" id="{47DBE6D7-AEA1-4F59-85CB-95E26982FF2E}"/>
              </a:ext>
            </a:extLst>
          </p:cNvPr>
          <p:cNvSpPr txBox="1"/>
          <p:nvPr/>
        </p:nvSpPr>
        <p:spPr>
          <a:xfrm>
            <a:off x="10755604" y="5912012"/>
            <a:ext cx="1276534" cy="73866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SMAP</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mn-cs"/>
            </a:endParaRPr>
          </a:p>
        </p:txBody>
      </p:sp>
      <p:sp>
        <p:nvSpPr>
          <p:cNvPr id="30" name="文本框 29">
            <a:extLst>
              <a:ext uri="{FF2B5EF4-FFF2-40B4-BE49-F238E27FC236}">
                <a16:creationId xmlns:a16="http://schemas.microsoft.com/office/drawing/2014/main" id="{8FFCEB8B-0FD5-43E9-8169-B7BC6069A475}"/>
              </a:ext>
            </a:extLst>
          </p:cNvPr>
          <p:cNvSpPr txBox="1"/>
          <p:nvPr/>
        </p:nvSpPr>
        <p:spPr>
          <a:xfrm>
            <a:off x="7888317" y="3329401"/>
            <a:ext cx="1276534"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AMSR2</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1" name="文本框 30">
            <a:extLst>
              <a:ext uri="{FF2B5EF4-FFF2-40B4-BE49-F238E27FC236}">
                <a16:creationId xmlns:a16="http://schemas.microsoft.com/office/drawing/2014/main" id="{C2515C0A-BCCC-46D6-87DD-004EDE546395}"/>
              </a:ext>
            </a:extLst>
          </p:cNvPr>
          <p:cNvSpPr txBox="1"/>
          <p:nvPr/>
        </p:nvSpPr>
        <p:spPr>
          <a:xfrm>
            <a:off x="7888317" y="5912012"/>
            <a:ext cx="1276534"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AMSR2</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2" name="文本框 31">
            <a:extLst>
              <a:ext uri="{FF2B5EF4-FFF2-40B4-BE49-F238E27FC236}">
                <a16:creationId xmlns:a16="http://schemas.microsoft.com/office/drawing/2014/main" id="{ED388C1D-3345-41BB-B7F7-D6ACAE1E2877}"/>
              </a:ext>
            </a:extLst>
          </p:cNvPr>
          <p:cNvSpPr txBox="1"/>
          <p:nvPr/>
        </p:nvSpPr>
        <p:spPr>
          <a:xfrm>
            <a:off x="11020204" y="3329401"/>
            <a:ext cx="88492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C00000"/>
                </a:solidFill>
                <a:effectLst/>
                <a:uLnTx/>
                <a:uFillTx/>
                <a:latin typeface="Times New Roman" panose="02020603050405020304" pitchFamily="18" charset="0"/>
                <a:ea typeface="黑体" panose="02010609060101010101" pitchFamily="49" charset="-122"/>
                <a:cs typeface="Times New Roman" panose="02020603050405020304" pitchFamily="18" charset="0"/>
              </a:rPr>
              <a:t>SAR</a:t>
            </a: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6" name="3D 模型 5">
                <a:extLst>
                  <a:ext uri="{FF2B5EF4-FFF2-40B4-BE49-F238E27FC236}">
                    <a16:creationId xmlns:a16="http://schemas.microsoft.com/office/drawing/2014/main" id="{7C59418B-0ADA-FC59-415E-F3EC54FBE6C8}"/>
                  </a:ext>
                </a:extLst>
              </p:cNvPr>
              <p:cNvGraphicFramePr>
                <a:graphicFrameLocks noChangeAspect="1"/>
              </p:cNvGraphicFramePr>
              <p:nvPr/>
            </p:nvGraphicFramePr>
            <p:xfrm>
              <a:off x="10315228" y="120354"/>
              <a:ext cx="1686981" cy="824250"/>
            </p:xfrm>
            <a:graphic>
              <a:graphicData uri="http://schemas.microsoft.com/office/drawing/2017/model3d">
                <am3d:model3d r:embed="rId3">
                  <am3d:spPr>
                    <a:xfrm>
                      <a:off x="0" y="0"/>
                      <a:ext cx="1686981" cy="824250"/>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4"/>
                  </am3d:raster>
                  <am3d:objViewport viewportSz="26181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模型 5">
                <a:extLst>
                  <a:ext uri="{FF2B5EF4-FFF2-40B4-BE49-F238E27FC236}">
                    <a16:creationId xmlns:a16="http://schemas.microsoft.com/office/drawing/2014/main" id="{7C59418B-0ADA-FC59-415E-F3EC54FBE6C8}"/>
                  </a:ext>
                </a:extLst>
              </p:cNvPr>
              <p:cNvPicPr>
                <a:picLocks noGrp="1" noRot="1" noChangeAspect="1" noMove="1" noResize="1" noEditPoints="1" noAdjustHandles="1" noChangeArrowheads="1" noChangeShapeType="1" noCrop="1"/>
              </p:cNvPicPr>
              <p:nvPr/>
            </p:nvPicPr>
            <p:blipFill>
              <a:blip r:embed="rId4"/>
              <a:stretch>
                <a:fillRect/>
              </a:stretch>
            </p:blipFill>
            <p:spPr>
              <a:xfrm>
                <a:off x="10315228" y="120354"/>
                <a:ext cx="1686981" cy="824250"/>
              </a:xfrm>
              <a:prstGeom prst="rect">
                <a:avLst/>
              </a:prstGeom>
            </p:spPr>
          </p:pic>
        </mc:Fallback>
      </mc:AlternateContent>
      <p:sp>
        <p:nvSpPr>
          <p:cNvPr id="7" name="矩形 6">
            <a:extLst>
              <a:ext uri="{FF2B5EF4-FFF2-40B4-BE49-F238E27FC236}">
                <a16:creationId xmlns:a16="http://schemas.microsoft.com/office/drawing/2014/main" id="{A75CFD1F-7098-8FC7-4173-485F875244FD}"/>
              </a:ext>
            </a:extLst>
          </p:cNvPr>
          <p:cNvSpPr/>
          <p:nvPr/>
        </p:nvSpPr>
        <p:spPr>
          <a:xfrm>
            <a:off x="1" y="1128057"/>
            <a:ext cx="12166410" cy="347296"/>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8" name="文本框 7">
            <a:extLst>
              <a:ext uri="{FF2B5EF4-FFF2-40B4-BE49-F238E27FC236}">
                <a16:creationId xmlns:a16="http://schemas.microsoft.com/office/drawing/2014/main" id="{CC80ABC7-D852-5B29-4796-388CB9521EE5}"/>
              </a:ext>
            </a:extLst>
          </p:cNvPr>
          <p:cNvSpPr txBox="1"/>
          <p:nvPr/>
        </p:nvSpPr>
        <p:spPr>
          <a:xfrm>
            <a:off x="1637609" y="243361"/>
            <a:ext cx="5287748" cy="58477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Background and motivation</a:t>
            </a:r>
            <a:endParaRPr kumimoji="0" lang="zh-CN" alt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400148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1000"/>
                                  </p:stCondLst>
                                  <p:childTnLst>
                                    <p:animRot by="21600000">
                                      <p:cBhvr>
                                        <p:cTn id="6" dur="20000" fill="hold"/>
                                        <p:tgtEl>
                                          <p:spTgt spid="6"/>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E74B5"/>
            </a:gs>
            <a:gs pos="53000">
              <a:schemeClr val="bg1"/>
            </a:gs>
            <a:gs pos="0">
              <a:schemeClr val="accent1"/>
            </a:gs>
          </a:gsLst>
          <a:lin ang="5400000" scaled="1"/>
          <a:tileRect/>
        </a:gradFill>
        <a:effectLst/>
      </p:bgPr>
    </p:bg>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77B5F84E-528E-4599-A565-4BD377B64B48}"/>
              </a:ext>
            </a:extLst>
          </p:cNvPr>
          <p:cNvGrpSpPr/>
          <p:nvPr/>
        </p:nvGrpSpPr>
        <p:grpSpPr>
          <a:xfrm>
            <a:off x="0" y="-217191"/>
            <a:ext cx="12193588" cy="1463862"/>
            <a:chOff x="-1588" y="79375"/>
            <a:chExt cx="12193588" cy="1477963"/>
          </a:xfrm>
        </p:grpSpPr>
        <p:sp>
          <p:nvSpPr>
            <p:cNvPr id="36" name="任意形状 135">
              <a:extLst>
                <a:ext uri="{FF2B5EF4-FFF2-40B4-BE49-F238E27FC236}">
                  <a16:creationId xmlns:a16="http://schemas.microsoft.com/office/drawing/2014/main" id="{AD280E91-2831-425A-9FF0-1765A861F013}"/>
                </a:ext>
              </a:extLst>
            </p:cNvPr>
            <p:cNvSpPr/>
            <p:nvPr/>
          </p:nvSpPr>
          <p:spPr>
            <a:xfrm rot="16200000">
              <a:off x="743743" y="-429418"/>
              <a:ext cx="123825" cy="1614488"/>
            </a:xfrm>
            <a:custGeom>
              <a:avLst/>
              <a:gdLst>
                <a:gd name="connsiteX0" fmla="*/ 124792 w 124792"/>
                <a:gd name="connsiteY0" fmla="*/ 2 h 1615180"/>
                <a:gd name="connsiteX1" fmla="*/ 124792 w 124792"/>
                <a:gd name="connsiteY1" fmla="*/ 1615180 h 1615180"/>
                <a:gd name="connsiteX2" fmla="*/ 116959 w 124792"/>
                <a:gd name="connsiteY2" fmla="*/ 1589947 h 1615180"/>
                <a:gd name="connsiteX3" fmla="*/ 63113 w 124792"/>
                <a:gd name="connsiteY3" fmla="*/ 1490742 h 1615180"/>
                <a:gd name="connsiteX4" fmla="*/ 0 w 124792"/>
                <a:gd name="connsiteY4" fmla="*/ 1414249 h 1615180"/>
                <a:gd name="connsiteX5" fmla="*/ 0 w 124792"/>
                <a:gd name="connsiteY5" fmla="*/ 0 h 1615180"/>
                <a:gd name="connsiteX6" fmla="*/ 124792 w 124792"/>
                <a:gd name="connsiteY6" fmla="*/ 2 h 161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2" h="1615180">
                  <a:moveTo>
                    <a:pt x="124792" y="2"/>
                  </a:moveTo>
                  <a:lnTo>
                    <a:pt x="124792" y="1615180"/>
                  </a:lnTo>
                  <a:lnTo>
                    <a:pt x="116959" y="1589947"/>
                  </a:lnTo>
                  <a:cubicBezTo>
                    <a:pt x="102183" y="1555011"/>
                    <a:pt x="84103" y="1521813"/>
                    <a:pt x="63113" y="1490742"/>
                  </a:cubicBezTo>
                  <a:lnTo>
                    <a:pt x="0" y="1414249"/>
                  </a:lnTo>
                  <a:lnTo>
                    <a:pt x="0" y="0"/>
                  </a:lnTo>
                  <a:lnTo>
                    <a:pt x="124792" y="2"/>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7" name="任意形状 134">
              <a:extLst>
                <a:ext uri="{FF2B5EF4-FFF2-40B4-BE49-F238E27FC236}">
                  <a16:creationId xmlns:a16="http://schemas.microsoft.com/office/drawing/2014/main" id="{90DE13D9-7B54-4E0E-A54D-5CFE12445AEB}"/>
                </a:ext>
              </a:extLst>
            </p:cNvPr>
            <p:cNvSpPr/>
            <p:nvPr/>
          </p:nvSpPr>
          <p:spPr>
            <a:xfrm rot="16200000">
              <a:off x="595312" y="-38100"/>
              <a:ext cx="125413" cy="1319213"/>
            </a:xfrm>
            <a:custGeom>
              <a:avLst/>
              <a:gdLst>
                <a:gd name="connsiteX0" fmla="*/ 124792 w 124792"/>
                <a:gd name="connsiteY0" fmla="*/ 0 h 1319998"/>
                <a:gd name="connsiteX1" fmla="*/ 124792 w 124792"/>
                <a:gd name="connsiteY1" fmla="*/ 1319998 h 1319998"/>
                <a:gd name="connsiteX2" fmla="*/ 49528 w 124792"/>
                <a:gd name="connsiteY2" fmla="*/ 1279147 h 1319998"/>
                <a:gd name="connsiteX3" fmla="*/ 0 w 124792"/>
                <a:gd name="connsiteY3" fmla="*/ 1263772 h 1319998"/>
                <a:gd name="connsiteX4" fmla="*/ 0 w 124792"/>
                <a:gd name="connsiteY4" fmla="*/ 0 h 1319998"/>
                <a:gd name="connsiteX5" fmla="*/ 124792 w 124792"/>
                <a:gd name="connsiteY5" fmla="*/ 0 h 1319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998">
                  <a:moveTo>
                    <a:pt x="124792" y="0"/>
                  </a:moveTo>
                  <a:lnTo>
                    <a:pt x="124792" y="1319998"/>
                  </a:lnTo>
                  <a:lnTo>
                    <a:pt x="49528" y="1279147"/>
                  </a:lnTo>
                  <a:lnTo>
                    <a:pt x="0" y="1263772"/>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任意形状 133">
              <a:extLst>
                <a:ext uri="{FF2B5EF4-FFF2-40B4-BE49-F238E27FC236}">
                  <a16:creationId xmlns:a16="http://schemas.microsoft.com/office/drawing/2014/main" id="{1A983AB0-6451-4C83-8E68-780527A9FAD3}"/>
                </a:ext>
              </a:extLst>
            </p:cNvPr>
            <p:cNvSpPr/>
            <p:nvPr/>
          </p:nvSpPr>
          <p:spPr>
            <a:xfrm rot="16200000">
              <a:off x="554832" y="242093"/>
              <a:ext cx="125412" cy="1238251"/>
            </a:xfrm>
            <a:custGeom>
              <a:avLst/>
              <a:gdLst>
                <a:gd name="connsiteX0" fmla="*/ 124792 w 124792"/>
                <a:gd name="connsiteY0" fmla="*/ 0 h 1239543"/>
                <a:gd name="connsiteX1" fmla="*/ 124792 w 124792"/>
                <a:gd name="connsiteY1" fmla="*/ 1239543 h 1239543"/>
                <a:gd name="connsiteX2" fmla="*/ 62397 w 124792"/>
                <a:gd name="connsiteY2" fmla="*/ 1233253 h 1239543"/>
                <a:gd name="connsiteX3" fmla="*/ 0 w 124792"/>
                <a:gd name="connsiteY3" fmla="*/ 1239543 h 1239543"/>
                <a:gd name="connsiteX4" fmla="*/ 0 w 124792"/>
                <a:gd name="connsiteY4" fmla="*/ 0 h 1239543"/>
                <a:gd name="connsiteX5" fmla="*/ 124792 w 124792"/>
                <a:gd name="connsiteY5" fmla="*/ 0 h 123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239543">
                  <a:moveTo>
                    <a:pt x="124792" y="0"/>
                  </a:moveTo>
                  <a:lnTo>
                    <a:pt x="124792" y="1239543"/>
                  </a:lnTo>
                  <a:lnTo>
                    <a:pt x="62397" y="1233253"/>
                  </a:lnTo>
                  <a:lnTo>
                    <a:pt x="0" y="123954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3" name="任意形状 132">
              <a:extLst>
                <a:ext uri="{FF2B5EF4-FFF2-40B4-BE49-F238E27FC236}">
                  <a16:creationId xmlns:a16="http://schemas.microsoft.com/office/drawing/2014/main" id="{BEA126F8-8210-42AD-AAE6-7C81C24BF8E1}"/>
                </a:ext>
              </a:extLst>
            </p:cNvPr>
            <p:cNvSpPr/>
            <p:nvPr/>
          </p:nvSpPr>
          <p:spPr>
            <a:xfrm rot="16200000">
              <a:off x="596106" y="440531"/>
              <a:ext cx="123825" cy="1319213"/>
            </a:xfrm>
            <a:custGeom>
              <a:avLst/>
              <a:gdLst>
                <a:gd name="connsiteX0" fmla="*/ 124792 w 124792"/>
                <a:gd name="connsiteY0" fmla="*/ 0 h 1319323"/>
                <a:gd name="connsiteX1" fmla="*/ 124792 w 124792"/>
                <a:gd name="connsiteY1" fmla="*/ 1263386 h 1319323"/>
                <a:gd name="connsiteX2" fmla="*/ 74020 w 124792"/>
                <a:gd name="connsiteY2" fmla="*/ 1279147 h 1319323"/>
                <a:gd name="connsiteX3" fmla="*/ 0 w 124792"/>
                <a:gd name="connsiteY3" fmla="*/ 1319323 h 1319323"/>
                <a:gd name="connsiteX4" fmla="*/ 0 w 124792"/>
                <a:gd name="connsiteY4" fmla="*/ 0 h 1319323"/>
                <a:gd name="connsiteX5" fmla="*/ 124792 w 124792"/>
                <a:gd name="connsiteY5" fmla="*/ 0 h 131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92" h="1319323">
                  <a:moveTo>
                    <a:pt x="124792" y="0"/>
                  </a:moveTo>
                  <a:lnTo>
                    <a:pt x="124792" y="1263386"/>
                  </a:lnTo>
                  <a:lnTo>
                    <a:pt x="74020" y="1279147"/>
                  </a:lnTo>
                  <a:lnTo>
                    <a:pt x="0" y="1319323"/>
                  </a:lnTo>
                  <a:lnTo>
                    <a:pt x="0" y="0"/>
                  </a:lnTo>
                  <a:lnTo>
                    <a:pt x="124792"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4" name="任意形状 131">
              <a:extLst>
                <a:ext uri="{FF2B5EF4-FFF2-40B4-BE49-F238E27FC236}">
                  <a16:creationId xmlns:a16="http://schemas.microsoft.com/office/drawing/2014/main" id="{87999705-2284-40B3-B52E-8178118AAB7F}"/>
                </a:ext>
              </a:extLst>
            </p:cNvPr>
            <p:cNvSpPr/>
            <p:nvPr/>
          </p:nvSpPr>
          <p:spPr>
            <a:xfrm rot="16200000">
              <a:off x="734218" y="540544"/>
              <a:ext cx="125413" cy="1597026"/>
            </a:xfrm>
            <a:custGeom>
              <a:avLst/>
              <a:gdLst>
                <a:gd name="connsiteX0" fmla="*/ 124793 w 124793"/>
                <a:gd name="connsiteY0" fmla="*/ 0 h 1596957"/>
                <a:gd name="connsiteX1" fmla="*/ 124793 w 124793"/>
                <a:gd name="connsiteY1" fmla="*/ 1407391 h 1596957"/>
                <a:gd name="connsiteX2" fmla="*/ 56022 w 124793"/>
                <a:gd name="connsiteY2" fmla="*/ 1490742 h 1596957"/>
                <a:gd name="connsiteX3" fmla="*/ 2176 w 124793"/>
                <a:gd name="connsiteY3" fmla="*/ 1589947 h 1596957"/>
                <a:gd name="connsiteX4" fmla="*/ 0 w 124793"/>
                <a:gd name="connsiteY4" fmla="*/ 1596957 h 1596957"/>
                <a:gd name="connsiteX5" fmla="*/ 1 w 124793"/>
                <a:gd name="connsiteY5" fmla="*/ 0 h 1596957"/>
                <a:gd name="connsiteX6" fmla="*/ 124793 w 124793"/>
                <a:gd name="connsiteY6" fmla="*/ 0 h 1596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793" h="1596957">
                  <a:moveTo>
                    <a:pt x="124793" y="0"/>
                  </a:moveTo>
                  <a:lnTo>
                    <a:pt x="124793" y="1407391"/>
                  </a:lnTo>
                  <a:lnTo>
                    <a:pt x="56022" y="1490742"/>
                  </a:lnTo>
                  <a:cubicBezTo>
                    <a:pt x="35032" y="1521813"/>
                    <a:pt x="16952" y="1555011"/>
                    <a:pt x="2176" y="1589947"/>
                  </a:cubicBezTo>
                  <a:lnTo>
                    <a:pt x="0" y="1596957"/>
                  </a:lnTo>
                  <a:lnTo>
                    <a:pt x="1" y="0"/>
                  </a:lnTo>
                  <a:lnTo>
                    <a:pt x="124793" y="0"/>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5" name="组合 44">
              <a:extLst>
                <a:ext uri="{FF2B5EF4-FFF2-40B4-BE49-F238E27FC236}">
                  <a16:creationId xmlns:a16="http://schemas.microsoft.com/office/drawing/2014/main" id="{2507E356-BFF6-44EB-8ECB-ED77F3014010}"/>
                </a:ext>
              </a:extLst>
            </p:cNvPr>
            <p:cNvGrpSpPr/>
            <p:nvPr/>
          </p:nvGrpSpPr>
          <p:grpSpPr>
            <a:xfrm>
              <a:off x="1382713" y="79375"/>
              <a:ext cx="10809287" cy="1477963"/>
              <a:chOff x="1382713" y="79375"/>
              <a:chExt cx="10809287" cy="1477963"/>
            </a:xfrm>
          </p:grpSpPr>
          <p:sp>
            <p:nvSpPr>
              <p:cNvPr id="46" name="任意形状 156">
                <a:extLst>
                  <a:ext uri="{FF2B5EF4-FFF2-40B4-BE49-F238E27FC236}">
                    <a16:creationId xmlns:a16="http://schemas.microsoft.com/office/drawing/2014/main" id="{EA9F76A8-165C-4D7F-A6F9-7C5C48ADA12B}"/>
                  </a:ext>
                </a:extLst>
              </p:cNvPr>
              <p:cNvSpPr/>
              <p:nvPr/>
            </p:nvSpPr>
            <p:spPr>
              <a:xfrm rot="10800000">
                <a:off x="8374063" y="79375"/>
                <a:ext cx="657225" cy="236538"/>
              </a:xfrm>
              <a:custGeom>
                <a:avLst/>
                <a:gdLst>
                  <a:gd name="connsiteX0" fmla="*/ 404366 w 656792"/>
                  <a:gd name="connsiteY0" fmla="*/ 235639 h 235639"/>
                  <a:gd name="connsiteX1" fmla="*/ 0 w 656792"/>
                  <a:gd name="connsiteY1" fmla="*/ 235639 h 235639"/>
                  <a:gd name="connsiteX2" fmla="*/ 252426 w 656792"/>
                  <a:gd name="connsiteY2" fmla="*/ 0 h 235639"/>
                  <a:gd name="connsiteX3" fmla="*/ 656792 w 656792"/>
                  <a:gd name="connsiteY3" fmla="*/ 0 h 235639"/>
                  <a:gd name="connsiteX4" fmla="*/ 404366 w 656792"/>
                  <a:gd name="connsiteY4" fmla="*/ 235639 h 235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6792" h="235639">
                    <a:moveTo>
                      <a:pt x="404366" y="235639"/>
                    </a:moveTo>
                    <a:lnTo>
                      <a:pt x="0" y="235639"/>
                    </a:lnTo>
                    <a:lnTo>
                      <a:pt x="252426" y="0"/>
                    </a:lnTo>
                    <a:lnTo>
                      <a:pt x="656792" y="0"/>
                    </a:lnTo>
                    <a:lnTo>
                      <a:pt x="404366" y="235639"/>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47" name="组合 46">
                <a:extLst>
                  <a:ext uri="{FF2B5EF4-FFF2-40B4-BE49-F238E27FC236}">
                    <a16:creationId xmlns:a16="http://schemas.microsoft.com/office/drawing/2014/main" id="{3339FAB0-F477-43D0-86A1-CA41C2A85288}"/>
                  </a:ext>
                </a:extLst>
              </p:cNvPr>
              <p:cNvGrpSpPr/>
              <p:nvPr/>
            </p:nvGrpSpPr>
            <p:grpSpPr>
              <a:xfrm>
                <a:off x="1382713" y="315913"/>
                <a:ext cx="10809287" cy="1241425"/>
                <a:chOff x="1382713" y="315913"/>
                <a:chExt cx="10809287" cy="1241425"/>
              </a:xfrm>
            </p:grpSpPr>
            <p:sp>
              <p:nvSpPr>
                <p:cNvPr id="48" name="任意形状 152">
                  <a:extLst>
                    <a:ext uri="{FF2B5EF4-FFF2-40B4-BE49-F238E27FC236}">
                      <a16:creationId xmlns:a16="http://schemas.microsoft.com/office/drawing/2014/main" id="{B47C1A70-AA79-431B-9FBD-A211B2A53DF6}"/>
                    </a:ext>
                  </a:extLst>
                </p:cNvPr>
                <p:cNvSpPr/>
                <p:nvPr/>
              </p:nvSpPr>
              <p:spPr>
                <a:xfrm rot="10800000">
                  <a:off x="1382713" y="315913"/>
                  <a:ext cx="6991350" cy="1085850"/>
                </a:xfrm>
                <a:custGeom>
                  <a:avLst/>
                  <a:gdLst>
                    <a:gd name="connsiteX0" fmla="*/ 6448497 w 6991631"/>
                    <a:gd name="connsiteY0" fmla="*/ 1086268 h 1086268"/>
                    <a:gd name="connsiteX1" fmla="*/ 0 w 6991631"/>
                    <a:gd name="connsiteY1" fmla="*/ 1086268 h 1086268"/>
                    <a:gd name="connsiteX2" fmla="*/ 1163654 w 6991631"/>
                    <a:gd name="connsiteY2" fmla="*/ 0 h 1086268"/>
                    <a:gd name="connsiteX3" fmla="*/ 6448497 w 6991631"/>
                    <a:gd name="connsiteY3" fmla="*/ 0 h 1086268"/>
                    <a:gd name="connsiteX4" fmla="*/ 6991631 w 6991631"/>
                    <a:gd name="connsiteY4" fmla="*/ 543134 h 1086268"/>
                    <a:gd name="connsiteX5" fmla="*/ 6448497 w 6991631"/>
                    <a:gd name="connsiteY5" fmla="*/ 1086268 h 108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91631" h="1086268">
                      <a:moveTo>
                        <a:pt x="6448497" y="1086268"/>
                      </a:moveTo>
                      <a:lnTo>
                        <a:pt x="0" y="1086268"/>
                      </a:lnTo>
                      <a:lnTo>
                        <a:pt x="1163654" y="0"/>
                      </a:lnTo>
                      <a:lnTo>
                        <a:pt x="6448497" y="0"/>
                      </a:lnTo>
                      <a:cubicBezTo>
                        <a:pt x="6748462" y="0"/>
                        <a:pt x="6991631" y="243169"/>
                        <a:pt x="6991631" y="543134"/>
                      </a:cubicBezTo>
                      <a:cubicBezTo>
                        <a:pt x="6991631" y="843099"/>
                        <a:pt x="6748462" y="1086268"/>
                        <a:pt x="6448497" y="1086268"/>
                      </a:cubicBez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0" name="文本框 49">
                  <a:extLst>
                    <a:ext uri="{FF2B5EF4-FFF2-40B4-BE49-F238E27FC236}">
                      <a16:creationId xmlns:a16="http://schemas.microsoft.com/office/drawing/2014/main" id="{9E0E8C88-F2FC-4D2C-9F47-513F8A1969A2}"/>
                    </a:ext>
                  </a:extLst>
                </p:cNvPr>
                <p:cNvSpPr txBox="1"/>
                <p:nvPr/>
              </p:nvSpPr>
              <p:spPr>
                <a:xfrm>
                  <a:off x="1822450" y="582613"/>
                  <a:ext cx="390525" cy="584200"/>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3200" b="1"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宋体" panose="02010600030101010101" pitchFamily="2" charset="-122"/>
                    <a:cs typeface="宋体" panose="02010600030101010101" pitchFamily="2" charset="-122"/>
                  </a:endParaRPr>
                </a:p>
              </p:txBody>
            </p:sp>
            <p:sp>
              <p:nvSpPr>
                <p:cNvPr id="51" name="文本框 50">
                  <a:extLst>
                    <a:ext uri="{FF2B5EF4-FFF2-40B4-BE49-F238E27FC236}">
                      <a16:creationId xmlns:a16="http://schemas.microsoft.com/office/drawing/2014/main" id="{83F6ED41-3E12-4764-A3AC-3B22F14B53CC}"/>
                    </a:ext>
                  </a:extLst>
                </p:cNvPr>
                <p:cNvSpPr txBox="1"/>
                <p:nvPr/>
              </p:nvSpPr>
              <p:spPr>
                <a:xfrm>
                  <a:off x="3239734" y="553395"/>
                  <a:ext cx="4849586" cy="60170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52" name="任意形状 157">
                  <a:extLst>
                    <a:ext uri="{FF2B5EF4-FFF2-40B4-BE49-F238E27FC236}">
                      <a16:creationId xmlns:a16="http://schemas.microsoft.com/office/drawing/2014/main" id="{A405A89E-CCE3-42DD-BB8E-64F9C44CA1D2}"/>
                    </a:ext>
                  </a:extLst>
                </p:cNvPr>
                <p:cNvSpPr/>
                <p:nvPr/>
              </p:nvSpPr>
              <p:spPr>
                <a:xfrm rot="10800000">
                  <a:off x="7615238" y="315913"/>
                  <a:ext cx="4576762" cy="1085850"/>
                </a:xfrm>
                <a:custGeom>
                  <a:avLst/>
                  <a:gdLst>
                    <a:gd name="connsiteX0" fmla="*/ 3412957 w 4576611"/>
                    <a:gd name="connsiteY0" fmla="*/ 1086268 h 1086268"/>
                    <a:gd name="connsiteX1" fmla="*/ 0 w 4576611"/>
                    <a:gd name="connsiteY1" fmla="*/ 1086268 h 1086268"/>
                    <a:gd name="connsiteX2" fmla="*/ 0 w 4576611"/>
                    <a:gd name="connsiteY2" fmla="*/ 0 h 1086268"/>
                    <a:gd name="connsiteX3" fmla="*/ 4576611 w 4576611"/>
                    <a:gd name="connsiteY3" fmla="*/ 0 h 1086268"/>
                    <a:gd name="connsiteX4" fmla="*/ 3412957 w 4576611"/>
                    <a:gd name="connsiteY4" fmla="*/ 1086268 h 1086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611" h="1086268">
                      <a:moveTo>
                        <a:pt x="3412957" y="1086268"/>
                      </a:moveTo>
                      <a:lnTo>
                        <a:pt x="0" y="1086268"/>
                      </a:lnTo>
                      <a:lnTo>
                        <a:pt x="0" y="0"/>
                      </a:lnTo>
                      <a:lnTo>
                        <a:pt x="4576611" y="0"/>
                      </a:lnTo>
                      <a:lnTo>
                        <a:pt x="3412957" y="1086268"/>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3" name="任意形状 158">
                  <a:extLst>
                    <a:ext uri="{FF2B5EF4-FFF2-40B4-BE49-F238E27FC236}">
                      <a16:creationId xmlns:a16="http://schemas.microsoft.com/office/drawing/2014/main" id="{F48BF60E-D11C-42B0-ADA5-C179ABB43F58}"/>
                    </a:ext>
                  </a:extLst>
                </p:cNvPr>
                <p:cNvSpPr/>
                <p:nvPr/>
              </p:nvSpPr>
              <p:spPr>
                <a:xfrm rot="10800000">
                  <a:off x="7043738" y="1401763"/>
                  <a:ext cx="571500" cy="155575"/>
                </a:xfrm>
                <a:custGeom>
                  <a:avLst/>
                  <a:gdLst>
                    <a:gd name="connsiteX0" fmla="*/ 404366 w 570981"/>
                    <a:gd name="connsiteY0" fmla="*/ 155535 h 155535"/>
                    <a:gd name="connsiteX1" fmla="*/ 0 w 570981"/>
                    <a:gd name="connsiteY1" fmla="*/ 155535 h 155535"/>
                    <a:gd name="connsiteX2" fmla="*/ 166615 w 570981"/>
                    <a:gd name="connsiteY2" fmla="*/ 0 h 155535"/>
                    <a:gd name="connsiteX3" fmla="*/ 570981 w 570981"/>
                    <a:gd name="connsiteY3" fmla="*/ 0 h 155535"/>
                    <a:gd name="connsiteX4" fmla="*/ 404366 w 570981"/>
                    <a:gd name="connsiteY4" fmla="*/ 155535 h 155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981" h="155535">
                      <a:moveTo>
                        <a:pt x="404366" y="155535"/>
                      </a:moveTo>
                      <a:lnTo>
                        <a:pt x="0" y="155535"/>
                      </a:lnTo>
                      <a:lnTo>
                        <a:pt x="166615" y="0"/>
                      </a:lnTo>
                      <a:lnTo>
                        <a:pt x="570981" y="0"/>
                      </a:lnTo>
                      <a:lnTo>
                        <a:pt x="404366" y="155535"/>
                      </a:lnTo>
                      <a:close/>
                    </a:path>
                  </a:pathLst>
                </a:cu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sp>
        <p:nvSpPr>
          <p:cNvPr id="22" name="文本框 21">
            <a:extLst>
              <a:ext uri="{FF2B5EF4-FFF2-40B4-BE49-F238E27FC236}">
                <a16:creationId xmlns:a16="http://schemas.microsoft.com/office/drawing/2014/main" id="{079CC0AC-D5F1-1DD1-BAAF-521D33A5163C}"/>
              </a:ext>
            </a:extLst>
          </p:cNvPr>
          <p:cNvSpPr txBox="1"/>
          <p:nvPr/>
        </p:nvSpPr>
        <p:spPr>
          <a:xfrm>
            <a:off x="532169" y="270613"/>
            <a:ext cx="7808976"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Wind Radius Detection Technology</a:t>
            </a:r>
            <a:endParaRPr kumimoji="0" lang="zh-CN" altLang="en-US" sz="2800" b="1" i="0" u="none" strike="noStrike" kern="1200" cap="none" spc="0" normalizeH="0" baseline="0" noProof="0" dirty="0">
              <a:ln>
                <a:noFill/>
              </a:ln>
              <a:solidFill>
                <a:srgbClr val="00206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id="{6ACBF7C9-455A-ACDF-8C41-4102BB92C9D8}"/>
              </a:ext>
            </a:extLst>
          </p:cNvPr>
          <p:cNvSpPr txBox="1"/>
          <p:nvPr/>
        </p:nvSpPr>
        <p:spPr>
          <a:xfrm>
            <a:off x="1384301" y="6169267"/>
            <a:ext cx="4711699" cy="735073"/>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00" cap="none" spc="0" normalizeH="0" baseline="0" noProof="0" dirty="0">
                <a:ln>
                  <a:noFill/>
                </a:ln>
                <a:solidFill>
                  <a:srgbClr val="C00000"/>
                </a:solidFill>
                <a:effectLst/>
                <a:uLnTx/>
                <a:uFillTx/>
                <a:latin typeface="Times New Roman" panose="02020603050405020304" pitchFamily="18" charset="0"/>
                <a:ea typeface="宋体" panose="02010600030101010101" pitchFamily="2" charset="-122"/>
                <a:cs typeface="+mn-cs"/>
              </a:rPr>
              <a:t> </a:t>
            </a:r>
          </a:p>
          <a:p>
            <a:pPr marL="0" marR="0" lvl="0" indent="0" algn="just" defTabSz="914400" rtl="0" eaLnBrk="0" fontAlgn="base" latinLnBrk="0" hangingPunct="0">
              <a:lnSpc>
                <a:spcPct val="15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Flowchart of TC wind radii detection process</a:t>
            </a:r>
            <a:endParaRPr kumimoji="0" lang="zh-CN" altLang="zh-CN" sz="1800" b="1" i="0" u="none" strike="noStrike" kern="1200" cap="none" spc="0" normalizeH="0" baseline="0" noProof="0" dirty="0">
              <a:ln>
                <a:noFill/>
              </a:ln>
              <a:solidFill>
                <a:srgbClr val="C0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3" name="3D 模型 2">
                <a:extLst>
                  <a:ext uri="{FF2B5EF4-FFF2-40B4-BE49-F238E27FC236}">
                    <a16:creationId xmlns:a16="http://schemas.microsoft.com/office/drawing/2014/main" id="{20717889-14B6-536F-9E7C-9318704C414D}"/>
                  </a:ext>
                </a:extLst>
              </p:cNvPr>
              <p:cNvGraphicFramePr>
                <a:graphicFrameLocks noChangeAspect="1"/>
              </p:cNvGraphicFramePr>
              <p:nvPr/>
            </p:nvGraphicFramePr>
            <p:xfrm>
              <a:off x="10315228" y="120354"/>
              <a:ext cx="1686981" cy="824250"/>
            </p:xfrm>
            <a:graphic>
              <a:graphicData uri="http://schemas.microsoft.com/office/drawing/2017/model3d">
                <am3d:model3d r:embed="rId2">
                  <am3d:spPr>
                    <a:xfrm>
                      <a:off x="0" y="0"/>
                      <a:ext cx="1686981" cy="824250"/>
                    </a:xfrm>
                    <a:prstGeom prst="rect">
                      <a:avLst/>
                    </a:prstGeom>
                  </am3d:spPr>
                  <am3d:camera>
                    <am3d:pos x="0" y="0" z="66299005"/>
                    <am3d:up dx="0" dy="36000000" dz="0"/>
                    <am3d:lookAt x="0" y="0" z="0"/>
                    <am3d:perspective fov="2700000"/>
                  </am3d:camera>
                  <am3d:trans>
                    <am3d:meterPerModelUnit n="2289722" d="1000000"/>
                    <am3d:preTrans dx="4275724" dy="-10019029" dz="-24729010"/>
                    <am3d:scale>
                      <am3d:sx n="1000000" d="1000000"/>
                      <am3d:sy n="1000000" d="1000000"/>
                      <am3d:sz n="1000000" d="1000000"/>
                    </am3d:scale>
                    <am3d:rot ax="-5230754" ay="-406" az="8204"/>
                    <am3d:postTrans dx="0" dy="0" dz="0"/>
                  </am3d:trans>
                  <am3d:raster rName="Office3DRenderer" rVer="16.0.8326">
                    <am3d:blip r:embed="rId3"/>
                  </am3d:raster>
                  <am3d:objViewport viewportSz="26181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模型 2">
                <a:extLst>
                  <a:ext uri="{FF2B5EF4-FFF2-40B4-BE49-F238E27FC236}">
                    <a16:creationId xmlns:a16="http://schemas.microsoft.com/office/drawing/2014/main" id="{20717889-14B6-536F-9E7C-9318704C414D}"/>
                  </a:ext>
                </a:extLst>
              </p:cNvPr>
              <p:cNvPicPr>
                <a:picLocks noGrp="1" noRot="1" noChangeAspect="1" noMove="1" noResize="1" noEditPoints="1" noAdjustHandles="1" noChangeArrowheads="1" noChangeShapeType="1" noCrop="1"/>
              </p:cNvPicPr>
              <p:nvPr/>
            </p:nvPicPr>
            <p:blipFill>
              <a:blip r:embed="rId3"/>
              <a:stretch>
                <a:fillRect/>
              </a:stretch>
            </p:blipFill>
            <p:spPr>
              <a:xfrm>
                <a:off x="10315228" y="120354"/>
                <a:ext cx="1686981" cy="824250"/>
              </a:xfrm>
              <a:prstGeom prst="rect">
                <a:avLst/>
              </a:prstGeom>
            </p:spPr>
          </p:pic>
        </mc:Fallback>
      </mc:AlternateContent>
      <p:pic>
        <p:nvPicPr>
          <p:cNvPr id="9" name="图片 8" descr="图示&#10;&#10;描述已自动生成">
            <a:extLst>
              <a:ext uri="{FF2B5EF4-FFF2-40B4-BE49-F238E27FC236}">
                <a16:creationId xmlns:a16="http://schemas.microsoft.com/office/drawing/2014/main" id="{B34E32E2-9302-B18E-B0CB-46B7B6E608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5473" y="1774034"/>
            <a:ext cx="4968322" cy="4489028"/>
          </a:xfrm>
          <a:prstGeom prst="rect">
            <a:avLst/>
          </a:prstGeom>
        </p:spPr>
      </p:pic>
      <p:pic>
        <p:nvPicPr>
          <p:cNvPr id="28" name="图片 27">
            <a:extLst>
              <a:ext uri="{FF2B5EF4-FFF2-40B4-BE49-F238E27FC236}">
                <a16:creationId xmlns:a16="http://schemas.microsoft.com/office/drawing/2014/main" id="{B0454898-C8DC-DD93-16B0-BDFC68ABAC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206" y="1101789"/>
            <a:ext cx="7187266" cy="5474965"/>
          </a:xfrm>
          <a:prstGeom prst="rect">
            <a:avLst/>
          </a:prstGeom>
        </p:spPr>
      </p:pic>
    </p:spTree>
    <p:extLst>
      <p:ext uri="{BB962C8B-B14F-4D97-AF65-F5344CB8AC3E}">
        <p14:creationId xmlns:p14="http://schemas.microsoft.com/office/powerpoint/2010/main" val="71680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128" repeatCount="indefinite" fill="hold" nodeType="withEffect">
                                  <p:stCondLst>
                                    <p:cond delay="1000"/>
                                  </p:stCondLst>
                                  <p:childTnLst>
                                    <p:animRot by="21600000">
                                      <p:cBhvr>
                                        <p:cTn id="6" dur="20000" fill="hold"/>
                                        <p:tgtEl>
                                          <p:spTgt spid="3"/>
                                        </p:tgtEl>
                                        <p:attrNameLst>
                                          <p:attrName>3d.view.rotation.y</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1067</TotalTime>
  <Words>1977</Words>
  <Application>Microsoft Office PowerPoint</Application>
  <PresentationFormat>宽屏</PresentationFormat>
  <Paragraphs>213</Paragraphs>
  <Slides>24</Slides>
  <Notes>1</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24</vt:i4>
      </vt:variant>
    </vt:vector>
  </HeadingPairs>
  <TitlesOfParts>
    <vt:vector size="33" baseType="lpstr">
      <vt:lpstr>等线</vt:lpstr>
      <vt:lpstr>华文行楷</vt:lpstr>
      <vt:lpstr>微软雅黑</vt:lpstr>
      <vt:lpstr>Arial</vt:lpstr>
      <vt:lpstr>Calibri</vt:lpstr>
      <vt:lpstr>Calibri Light</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18798</dc:creator>
  <cp:lastModifiedBy>18798</cp:lastModifiedBy>
  <cp:revision>31</cp:revision>
  <dcterms:created xsi:type="dcterms:W3CDTF">2023-05-07T12:54:44Z</dcterms:created>
  <dcterms:modified xsi:type="dcterms:W3CDTF">2023-11-22T03:48:16Z</dcterms:modified>
</cp:coreProperties>
</file>